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12" r:id="rId3"/>
    <p:sldId id="313" r:id="rId4"/>
    <p:sldId id="314" r:id="rId5"/>
    <p:sldId id="315" r:id="rId6"/>
    <p:sldId id="316" r:id="rId7"/>
    <p:sldId id="307" r:id="rId8"/>
    <p:sldId id="308" r:id="rId9"/>
    <p:sldId id="278" r:id="rId10"/>
    <p:sldId id="300" r:id="rId11"/>
    <p:sldId id="279" r:id="rId12"/>
    <p:sldId id="301" r:id="rId13"/>
    <p:sldId id="280" r:id="rId14"/>
    <p:sldId id="282" r:id="rId15"/>
    <p:sldId id="302" r:id="rId16"/>
    <p:sldId id="303" r:id="rId17"/>
    <p:sldId id="304" r:id="rId18"/>
    <p:sldId id="283" r:id="rId19"/>
    <p:sldId id="284" r:id="rId20"/>
    <p:sldId id="285" r:id="rId21"/>
    <p:sldId id="286" r:id="rId22"/>
    <p:sldId id="305" r:id="rId23"/>
    <p:sldId id="309" r:id="rId24"/>
    <p:sldId id="287" r:id="rId25"/>
    <p:sldId id="288" r:id="rId26"/>
    <p:sldId id="289" r:id="rId27"/>
    <p:sldId id="306" r:id="rId28"/>
    <p:sldId id="290" r:id="rId29"/>
    <p:sldId id="291" r:id="rId30"/>
    <p:sldId id="299" r:id="rId31"/>
    <p:sldId id="292" r:id="rId32"/>
    <p:sldId id="310" r:id="rId33"/>
    <p:sldId id="293" r:id="rId34"/>
    <p:sldId id="294" r:id="rId35"/>
    <p:sldId id="295" r:id="rId36"/>
    <p:sldId id="296" r:id="rId37"/>
    <p:sldId id="297" r:id="rId38"/>
    <p:sldId id="298" r:id="rId39"/>
    <p:sldId id="311" r:id="rId40"/>
  </p:sldIdLst>
  <p:sldSz cx="9144000" cy="6858000" type="screen4x3"/>
  <p:notesSz cx="6858000" cy="9144000"/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b="0" i="0" u="none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b="0" i="0" u="none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 220</a:t>
            </a:r>
            <a:br>
              <a:rPr lang="en-US" dirty="0" smtClean="0"/>
            </a:br>
            <a:r>
              <a:rPr lang="en-US" sz="4000" dirty="0" smtClean="0"/>
              <a:t>Introduction to Classical Mythology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Virgil, </a:t>
            </a:r>
            <a:r>
              <a:rPr lang="en-US" i="1" dirty="0" smtClean="0"/>
              <a:t>Aeneid</a:t>
            </a:r>
            <a:r>
              <a:rPr lang="en-US" dirty="0" smtClean="0"/>
              <a:t> 7-9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path not taken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029200" cy="3886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The soft south wind blew on, the white full moon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Left </a:t>
            </a:r>
            <a:r>
              <a:rPr lang="en-US" sz="1800" dirty="0"/>
              <a:t>no sea-reach or path </a:t>
            </a:r>
            <a:r>
              <a:rPr lang="en-US" sz="1800" dirty="0" err="1"/>
              <a:t>unbrightened</a:t>
            </a:r>
            <a:r>
              <a:rPr lang="en-US" sz="1800" dirty="0"/>
              <a:t> for them, Shimmering on the open sea. They passed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The </a:t>
            </a:r>
            <a:r>
              <a:rPr lang="en-US" sz="1800" dirty="0"/>
              <a:t>isle of Circe close inshore: that isle </a:t>
            </a:r>
            <a:r>
              <a:rPr lang="en-US" sz="1800" dirty="0" smtClean="0"/>
              <a:t> </a:t>
            </a:r>
          </a:p>
          <a:p>
            <a:pPr marL="0" indent="0">
              <a:buNone/>
            </a:pPr>
            <a:r>
              <a:rPr lang="en-US" sz="1800" dirty="0" smtClean="0"/>
              <a:t>Where</a:t>
            </a:r>
            <a:r>
              <a:rPr lang="en-US" sz="1800" dirty="0"/>
              <a:t>, in the grove men shun, the Sun’s rich daughter Sings the hours away. She lights her hall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By </a:t>
            </a:r>
            <a:r>
              <a:rPr lang="en-US" sz="1800" dirty="0"/>
              <a:t>night with fires of fragrant cedar wood,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Making </a:t>
            </a:r>
            <a:r>
              <a:rPr lang="en-US" sz="1800" dirty="0"/>
              <a:t>her shuttle hum across the warp.</a:t>
            </a:r>
          </a:p>
          <a:p>
            <a:pPr marL="0" indent="0">
              <a:buNone/>
            </a:pPr>
            <a:r>
              <a:rPr lang="en-US" sz="1800" dirty="0" smtClean="0"/>
              <a:t>7.11-18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. </a:t>
            </a:r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048000"/>
            <a:ext cx="3141957" cy="2167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118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Muse Invoked</a:t>
            </a:r>
            <a:endParaRPr lang="en-US" dirty="0"/>
          </a:p>
        </p:txBody>
      </p:sp>
      <p:pic>
        <p:nvPicPr>
          <p:cNvPr id="4" name="Content Placeholder 3" descr="erato_muse_poetry_hi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867400" y="1066800"/>
            <a:ext cx="2741050" cy="3886200"/>
          </a:xfrm>
        </p:spPr>
      </p:pic>
      <p:sp>
        <p:nvSpPr>
          <p:cNvPr id="5" name="TextBox 4"/>
          <p:cNvSpPr txBox="1"/>
          <p:nvPr/>
        </p:nvSpPr>
        <p:spPr>
          <a:xfrm>
            <a:off x="609600" y="1066800"/>
            <a:ext cx="451181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 with me, Muse of all Desire, </a:t>
            </a:r>
            <a:r>
              <a:rPr lang="en-US" dirty="0" err="1" smtClean="0"/>
              <a:t>Erato</a:t>
            </a:r>
            <a:r>
              <a:rPr lang="en-US" dirty="0" smtClean="0"/>
              <a:t>,</a:t>
            </a:r>
          </a:p>
          <a:p>
            <a:r>
              <a:rPr lang="en-US" dirty="0" smtClean="0"/>
              <a:t>While I call up the kings, the early times,</a:t>
            </a:r>
          </a:p>
          <a:p>
            <a:r>
              <a:rPr lang="en-US" dirty="0" smtClean="0"/>
              <a:t>How matters stood in the old land of Latium</a:t>
            </a:r>
          </a:p>
          <a:p>
            <a:r>
              <a:rPr lang="en-US" dirty="0" smtClean="0"/>
              <a:t>That day when foreign soldiers beached</a:t>
            </a:r>
          </a:p>
          <a:p>
            <a:r>
              <a:rPr lang="en-US" dirty="0" smtClean="0"/>
              <a:t>Upon </a:t>
            </a:r>
            <a:r>
              <a:rPr lang="en-US" dirty="0" err="1" smtClean="0"/>
              <a:t>Ausonia’s</a:t>
            </a:r>
            <a:r>
              <a:rPr lang="en-US" dirty="0" smtClean="0"/>
              <a:t> shore, and the events</a:t>
            </a:r>
          </a:p>
          <a:p>
            <a:r>
              <a:rPr lang="en-US" dirty="0" smtClean="0"/>
              <a:t>That led to the first fight. Immortal one,</a:t>
            </a:r>
          </a:p>
          <a:p>
            <a:r>
              <a:rPr lang="en-US" dirty="0" smtClean="0"/>
              <a:t>Bring all in memory to the singer’s mind,</a:t>
            </a:r>
          </a:p>
          <a:p>
            <a:r>
              <a:rPr lang="en-US" dirty="0" smtClean="0"/>
              <a:t>For I must tell of wars to chill the blood,</a:t>
            </a:r>
          </a:p>
          <a:p>
            <a:r>
              <a:rPr lang="en-US" dirty="0" smtClean="0"/>
              <a:t>Ranked men in battle, kings by their own valor</a:t>
            </a:r>
          </a:p>
          <a:p>
            <a:r>
              <a:rPr lang="en-US" dirty="0" smtClean="0"/>
              <a:t>Driven to death, Etruria’s cavalry, </a:t>
            </a:r>
          </a:p>
          <a:p>
            <a:r>
              <a:rPr lang="en-US" dirty="0" smtClean="0"/>
              <a:t>And all Hesperia mobilized in arms.</a:t>
            </a:r>
          </a:p>
          <a:p>
            <a:r>
              <a:rPr lang="en-US" dirty="0" smtClean="0"/>
              <a:t>A greater history opens before my eyes,</a:t>
            </a:r>
          </a:p>
          <a:p>
            <a:r>
              <a:rPr lang="en-US" dirty="0" smtClean="0"/>
              <a:t>A greater task awaits me.</a:t>
            </a:r>
          </a:p>
          <a:p>
            <a:r>
              <a:rPr lang="en-US" dirty="0" smtClean="0"/>
              <a:t>7. 47-59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</a:t>
            </a:r>
            <a:r>
              <a:rPr lang="en-US" dirty="0" err="1" smtClean="0"/>
              <a:t>Latinus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181600" cy="3886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King </a:t>
            </a:r>
            <a:r>
              <a:rPr lang="en-US" dirty="0" err="1"/>
              <a:t>Latinus</a:t>
            </a:r>
            <a:r>
              <a:rPr lang="en-US" dirty="0"/>
              <a:t>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Now </a:t>
            </a:r>
            <a:r>
              <a:rPr lang="en-US" dirty="0"/>
              <a:t>grown old, had ruled his settled towns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And </a:t>
            </a:r>
            <a:r>
              <a:rPr lang="en-US" dirty="0"/>
              <a:t>countryside through years of peace.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Tradition </a:t>
            </a:r>
            <a:r>
              <a:rPr lang="en-US" dirty="0"/>
              <a:t>Makes him a son of Faunus by a nymph,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Marica</a:t>
            </a:r>
            <a:r>
              <a:rPr lang="en-US" dirty="0" smtClean="0"/>
              <a:t> </a:t>
            </a:r>
            <a:r>
              <a:rPr lang="en-US" dirty="0"/>
              <a:t>of the </a:t>
            </a:r>
            <a:r>
              <a:rPr lang="en-US" dirty="0" err="1"/>
              <a:t>Laurentines</a:t>
            </a:r>
            <a:r>
              <a:rPr lang="en-US" dirty="0"/>
              <a:t>. The father </a:t>
            </a:r>
          </a:p>
          <a:p>
            <a:pPr marL="0" indent="0">
              <a:buNone/>
            </a:pPr>
            <a:r>
              <a:rPr lang="en-US" dirty="0" smtClean="0"/>
              <a:t>Of </a:t>
            </a:r>
            <a:r>
              <a:rPr lang="en-US" dirty="0"/>
              <a:t>Faunus had been </a:t>
            </a:r>
            <a:r>
              <a:rPr lang="en-US" dirty="0" err="1"/>
              <a:t>Picus</a:t>
            </a:r>
            <a:r>
              <a:rPr lang="en-US" dirty="0"/>
              <a:t>, who in turn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Claimed </a:t>
            </a:r>
            <a:r>
              <a:rPr lang="en-US" dirty="0"/>
              <a:t>you for sire, old Saturn, making you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founder of the dynasty. By fate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Latinus</a:t>
            </a:r>
            <a:r>
              <a:rPr lang="en-US" dirty="0" smtClean="0"/>
              <a:t> </a:t>
            </a:r>
            <a:r>
              <a:rPr lang="en-US" dirty="0"/>
              <a:t>had no son or male descendant,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Death </a:t>
            </a:r>
            <a:r>
              <a:rPr lang="en-US" dirty="0"/>
              <a:t>having taken one in early youth. </a:t>
            </a:r>
          </a:p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/>
              <a:t>single daughter held that house’s hopes,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/>
              <a:t>girl now ripe for marriage, for a man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altLang="zh-CN" dirty="0" smtClean="0"/>
              <a:t>7. 60-71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74" name="Picture 2" descr="Ferdinand Bol" title="Aeneas at the court of Latin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432" y="609600"/>
            <a:ext cx="2650156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53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Meet </a:t>
            </a:r>
            <a:r>
              <a:rPr lang="en-US" dirty="0" err="1" smtClean="0"/>
              <a:t>Lavinia</a:t>
            </a:r>
            <a:endParaRPr lang="en-US" dirty="0"/>
          </a:p>
        </p:txBody>
      </p:sp>
      <p:pic>
        <p:nvPicPr>
          <p:cNvPr id="4" name="Content Placeholder 3" descr="Aeneas_and_Lavini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02158" y="1524001"/>
            <a:ext cx="3574143" cy="3429000"/>
          </a:xfr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517276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While the old king lit fires at the altars</a:t>
            </a:r>
          </a:p>
          <a:p>
            <a:r>
              <a:rPr lang="en-US" dirty="0" smtClean="0"/>
              <a:t>With a pure torch, the girl </a:t>
            </a:r>
            <a:r>
              <a:rPr lang="en-US" dirty="0" err="1" smtClean="0"/>
              <a:t>Lavinia</a:t>
            </a:r>
            <a:r>
              <a:rPr lang="en-US" dirty="0" smtClean="0"/>
              <a:t> with him,</a:t>
            </a:r>
          </a:p>
          <a:p>
            <a:r>
              <a:rPr lang="en-US" dirty="0" smtClean="0"/>
              <a:t>It seemed her long hair caught, her head-dress caught</a:t>
            </a:r>
          </a:p>
          <a:p>
            <a:r>
              <a:rPr lang="en-US" dirty="0" smtClean="0"/>
              <a:t>In crackling flame, her queenly tresses blazed,</a:t>
            </a:r>
          </a:p>
          <a:p>
            <a:r>
              <a:rPr lang="en-US" dirty="0" smtClean="0"/>
              <a:t>Her jeweled crown blazed. Mantled then in smoke</a:t>
            </a:r>
          </a:p>
          <a:p>
            <a:r>
              <a:rPr lang="en-US" dirty="0" smtClean="0"/>
              <a:t>And russet light, she scattered divine fire</a:t>
            </a:r>
          </a:p>
          <a:p>
            <a:r>
              <a:rPr lang="en-US" dirty="0" smtClean="0"/>
              <a:t>Through all the house. No one could hold that sight</a:t>
            </a:r>
          </a:p>
          <a:p>
            <a:r>
              <a:rPr lang="en-US" dirty="0" smtClean="0"/>
              <a:t>Anything but hair-raising, marvelous,</a:t>
            </a:r>
          </a:p>
          <a:p>
            <a:r>
              <a:rPr lang="en-US" dirty="0" smtClean="0"/>
              <a:t>And it was read by seers to mean the girl</a:t>
            </a:r>
          </a:p>
          <a:p>
            <a:r>
              <a:rPr lang="en-US" dirty="0" smtClean="0"/>
              <a:t>Would have renown and glorious days to come</a:t>
            </a:r>
          </a:p>
          <a:p>
            <a:r>
              <a:rPr lang="en-US" dirty="0" smtClean="0"/>
              <a:t>But that she brought a great war on her people.</a:t>
            </a:r>
          </a:p>
          <a:p>
            <a:r>
              <a:rPr lang="en-US" dirty="0" smtClean="0"/>
              <a:t>7. 94-104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Juno Has a Cunning Plan</a:t>
            </a:r>
            <a:endParaRPr lang="en-US" dirty="0"/>
          </a:p>
        </p:txBody>
      </p:sp>
      <p:pic>
        <p:nvPicPr>
          <p:cNvPr id="4" name="Content Placeholder 3" descr="jun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00279" y="990600"/>
            <a:ext cx="4387113" cy="4267199"/>
          </a:xfrm>
        </p:spPr>
      </p:pic>
      <p:sp>
        <p:nvSpPr>
          <p:cNvPr id="5" name="TextBox 4"/>
          <p:cNvSpPr txBox="1"/>
          <p:nvPr/>
        </p:nvSpPr>
        <p:spPr>
          <a:xfrm>
            <a:off x="381000" y="1447800"/>
            <a:ext cx="422295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She dropped to earth</a:t>
            </a:r>
          </a:p>
          <a:p>
            <a:r>
              <a:rPr lang="en-US" sz="1600" dirty="0" smtClean="0"/>
              <a:t>In a shuddering wind. From the dark underworld</a:t>
            </a:r>
          </a:p>
          <a:p>
            <a:r>
              <a:rPr lang="en-US" sz="1600" dirty="0" smtClean="0"/>
              <a:t>Home of the Furies, she aroused </a:t>
            </a:r>
            <a:r>
              <a:rPr lang="en-US" sz="1600" dirty="0" err="1" smtClean="0"/>
              <a:t>Allecto</a:t>
            </a:r>
            <a:r>
              <a:rPr lang="en-US" sz="1600" dirty="0" smtClean="0"/>
              <a:t>,</a:t>
            </a:r>
          </a:p>
          <a:p>
            <a:r>
              <a:rPr lang="en-US" sz="1600" dirty="0" smtClean="0"/>
              <a:t>Grief’s dear mistress, with her lust for war,</a:t>
            </a:r>
          </a:p>
          <a:p>
            <a:r>
              <a:rPr lang="en-US" sz="1600" dirty="0" smtClean="0"/>
              <a:t>For angers, ambushes, and crippling crimes.</a:t>
            </a:r>
          </a:p>
          <a:p>
            <a:r>
              <a:rPr lang="en-US" sz="1600" dirty="0" smtClean="0"/>
              <a:t>Even her father Pluto hates this figure,</a:t>
            </a:r>
          </a:p>
          <a:p>
            <a:r>
              <a:rPr lang="en-US" sz="1600" dirty="0" smtClean="0"/>
              <a:t>Even her hellish sisters, for her myriad</a:t>
            </a:r>
          </a:p>
          <a:p>
            <a:r>
              <a:rPr lang="en-US" sz="1600" dirty="0" smtClean="0"/>
              <a:t>Faces, for her savage looks, her head</a:t>
            </a:r>
          </a:p>
          <a:p>
            <a:r>
              <a:rPr lang="en-US" sz="1600" dirty="0" smtClean="0"/>
              <a:t>Alive and black with snakes. Now Juno spoke</a:t>
            </a:r>
          </a:p>
          <a:p>
            <a:r>
              <a:rPr lang="en-US" sz="1600" dirty="0" smtClean="0"/>
              <a:t>To excite her…</a:t>
            </a:r>
          </a:p>
          <a:p>
            <a:r>
              <a:rPr lang="en-US" sz="1600" dirty="0" smtClean="0"/>
              <a:t>7. 442-451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prophecy fulfilled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410200" cy="3886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There with his officers </a:t>
            </a:r>
          </a:p>
          <a:p>
            <a:pPr marL="0" indent="0">
              <a:buNone/>
            </a:pPr>
            <a:r>
              <a:rPr lang="en-US" dirty="0" smtClean="0"/>
              <a:t>And </a:t>
            </a:r>
            <a:r>
              <a:rPr lang="en-US" dirty="0"/>
              <a:t>princely son, Aeneas took repose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Beneath </a:t>
            </a:r>
            <a:r>
              <a:rPr lang="en-US" dirty="0"/>
              <a:t>a tall tree’s boughs. They made a feast,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Putting </a:t>
            </a:r>
            <a:r>
              <a:rPr lang="en-US" dirty="0"/>
              <a:t>out on the grass hard wheaten cakes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As </a:t>
            </a:r>
            <a:r>
              <a:rPr lang="en-US" dirty="0"/>
              <a:t>platters for their meal— moved to do </a:t>
            </a:r>
            <a:r>
              <a:rPr lang="en-US" dirty="0" smtClean="0"/>
              <a:t>this</a:t>
            </a:r>
          </a:p>
          <a:p>
            <a:pPr marL="0" indent="0">
              <a:buNone/>
            </a:pPr>
            <a:r>
              <a:rPr lang="en-US" dirty="0"/>
              <a:t>By Jupiter himself. These banquet boards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Of </a:t>
            </a:r>
            <a:r>
              <a:rPr lang="en-US" dirty="0"/>
              <a:t>Ceres they heaped up with country fruits.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Now</a:t>
            </a:r>
            <a:r>
              <a:rPr lang="en-US" dirty="0"/>
              <a:t>, as it happened, when all else was eaten,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Their </a:t>
            </a:r>
            <a:r>
              <a:rPr lang="en-US" dirty="0"/>
              <a:t>neediness drove them to try their teeth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On </a:t>
            </a:r>
            <a:r>
              <a:rPr lang="en-US" dirty="0"/>
              <a:t>Ceres’ platters. Boldly with hand and jaw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They </a:t>
            </a:r>
            <a:r>
              <a:rPr lang="en-US" dirty="0"/>
              <a:t>broke the crusted disks of prophecy, </a:t>
            </a:r>
          </a:p>
          <a:p>
            <a:pPr marL="0" indent="0">
              <a:buNone/>
            </a:pPr>
            <a:r>
              <a:rPr lang="en-US" dirty="0" smtClean="0"/>
              <a:t>Making </a:t>
            </a:r>
            <a:r>
              <a:rPr lang="en-US" dirty="0"/>
              <a:t>short work of all the quartered loaves.</a:t>
            </a:r>
          </a:p>
          <a:p>
            <a:pPr marL="0" indent="0">
              <a:buNone/>
            </a:pPr>
            <a:r>
              <a:rPr lang="en-US" dirty="0" smtClean="0"/>
              <a:t>7.140-151</a:t>
            </a:r>
            <a:endParaRPr lang="en-US" dirty="0"/>
          </a:p>
        </p:txBody>
      </p:sp>
      <p:pic>
        <p:nvPicPr>
          <p:cNvPr id="4098" name="Picture 2" descr="http://www.wondersandmarvels.com/2013/12/how-aeneas-invented-pizza.ht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3657600"/>
            <a:ext cx="2857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519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Latinus</a:t>
            </a:r>
            <a:r>
              <a:rPr lang="en-US" dirty="0" smtClean="0"/>
              <a:t>’ Palace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Meanwhile a messenger, riding ahead,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Reported </a:t>
            </a:r>
            <a:r>
              <a:rPr lang="en-US" dirty="0"/>
              <a:t>to the old king the arrival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Of </a:t>
            </a:r>
            <a:r>
              <a:rPr lang="en-US" dirty="0"/>
              <a:t>tall men in strange costume, and the king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Ordered </a:t>
            </a:r>
            <a:r>
              <a:rPr lang="en-US" dirty="0"/>
              <a:t>them brought inside. He took his seat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Amid </a:t>
            </a:r>
            <a:r>
              <a:rPr lang="en-US" dirty="0"/>
              <a:t>the court, on his ancestral throne.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royal building, massive and majestic,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Raised </a:t>
            </a:r>
            <a:r>
              <a:rPr lang="en-US" dirty="0"/>
              <a:t>on a hundred columns, occupied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city’s height. It had been </a:t>
            </a:r>
            <a:r>
              <a:rPr lang="en-US" dirty="0" err="1"/>
              <a:t>Picus</a:t>
            </a:r>
            <a:r>
              <a:rPr lang="en-US" dirty="0"/>
              <a:t>’ palace,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Shadowed </a:t>
            </a:r>
            <a:r>
              <a:rPr lang="en-US" dirty="0"/>
              <a:t>by trees and history, held in awe.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7.222-230</a:t>
            </a:r>
            <a:endParaRPr lang="en-US" dirty="0"/>
          </a:p>
        </p:txBody>
      </p:sp>
      <p:pic>
        <p:nvPicPr>
          <p:cNvPr id="5122" name="Picture 2" descr="Latinus Te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429000"/>
            <a:ext cx="2649752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893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Aeneas asks a </a:t>
            </a:r>
            <a:r>
              <a:rPr lang="en-US" dirty="0" err="1" smtClean="0"/>
              <a:t>favour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105400" cy="29718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By that storm overwhelmed, and then at sea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 </a:t>
            </a:r>
            <a:r>
              <a:rPr lang="en-US" dirty="0"/>
              <a:t>long on the vast waters, now we ask </a:t>
            </a:r>
          </a:p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/>
              <a:t>modest settlement of the gods of home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A strip of coast that will bring harm to no one,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Air </a:t>
            </a:r>
            <a:r>
              <a:rPr lang="en-US" dirty="0"/>
              <a:t>and water, open and free to all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r>
              <a:rPr lang="en-US" dirty="0" smtClean="0"/>
              <a:t>We </a:t>
            </a:r>
            <a:r>
              <a:rPr lang="en-US" dirty="0"/>
              <a:t>will not shame your kingdom. You shall win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 </a:t>
            </a:r>
            <a:r>
              <a:rPr lang="en-US" dirty="0"/>
              <a:t>light and passing fame, nor from ourselves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/>
              <a:t>passing gratitude for your kind act.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7.303-310 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124200"/>
            <a:ext cx="4720834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558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Amata</a:t>
            </a:r>
            <a:r>
              <a:rPr lang="en-US" dirty="0" smtClean="0"/>
              <a:t> Goes Wild </a:t>
            </a:r>
            <a:endParaRPr lang="en-US" dirty="0"/>
          </a:p>
        </p:txBody>
      </p:sp>
      <p:pic>
        <p:nvPicPr>
          <p:cNvPr id="4" name="Content Placeholder 3" descr="Maenad-wallpape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117066" y="1447800"/>
            <a:ext cx="3645933" cy="3048000"/>
          </a:xfrm>
        </p:spPr>
      </p:pic>
      <p:sp>
        <p:nvSpPr>
          <p:cNvPr id="5" name="TextBox 4"/>
          <p:cNvSpPr txBox="1"/>
          <p:nvPr/>
        </p:nvSpPr>
        <p:spPr>
          <a:xfrm>
            <a:off x="533400" y="914400"/>
            <a:ext cx="4645246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The serpent’s evil madness circulated,</a:t>
            </a:r>
          </a:p>
          <a:p>
            <a:r>
              <a:rPr lang="en-US" sz="1600" dirty="0" smtClean="0"/>
              <a:t>Suffusing her, the poor queen, now enflamed</a:t>
            </a:r>
          </a:p>
          <a:p>
            <a:r>
              <a:rPr lang="en-US" sz="1600" dirty="0" smtClean="0"/>
              <a:t>By prodigies of hell, went wild indeed</a:t>
            </a:r>
          </a:p>
          <a:p>
            <a:r>
              <a:rPr lang="en-US" sz="1600" dirty="0" smtClean="0"/>
              <a:t>And with insane abandon roamed the city.</a:t>
            </a:r>
          </a:p>
          <a:p>
            <a:r>
              <a:rPr lang="en-US" sz="1600" dirty="0" smtClean="0"/>
              <a:t>One sees at times a top that a wound-up thong</a:t>
            </a:r>
          </a:p>
          <a:p>
            <a:r>
              <a:rPr lang="en-US" sz="1600" dirty="0" smtClean="0"/>
              <a:t>Snapped into a spin, when, all eyes for the sport,</a:t>
            </a:r>
          </a:p>
          <a:p>
            <a:r>
              <a:rPr lang="en-US" sz="1600" dirty="0" smtClean="0"/>
              <a:t>Boys drive it round a court in a great circle,</a:t>
            </a:r>
          </a:p>
          <a:p>
            <a:r>
              <a:rPr lang="en-US" sz="1600" dirty="0" smtClean="0"/>
              <a:t>Sweeping curves on the ground, flicked by the whip…</a:t>
            </a:r>
          </a:p>
          <a:p>
            <a:endParaRPr lang="en-US" sz="1600" dirty="0" smtClean="0"/>
          </a:p>
          <a:p>
            <a:r>
              <a:rPr lang="en-US" sz="1600" dirty="0" smtClean="0"/>
              <a:t>Worse, she feigned</a:t>
            </a:r>
          </a:p>
          <a:p>
            <a:r>
              <a:rPr lang="en-US" sz="1600" dirty="0" err="1" smtClean="0"/>
              <a:t>Bacchic</a:t>
            </a:r>
            <a:r>
              <a:rPr lang="en-US" sz="1600" dirty="0" smtClean="0"/>
              <a:t> possession,  daring a greater sin</a:t>
            </a:r>
          </a:p>
          <a:p>
            <a:r>
              <a:rPr lang="en-US" sz="1600" dirty="0" smtClean="0"/>
              <a:t>And greater madness. Off to the woods she ran.</a:t>
            </a:r>
          </a:p>
          <a:p>
            <a:r>
              <a:rPr lang="en-US" sz="1600" dirty="0" smtClean="0"/>
              <a:t>Into the leafy hills, and hid her child</a:t>
            </a:r>
          </a:p>
          <a:p>
            <a:r>
              <a:rPr lang="en-US" sz="1600" dirty="0" smtClean="0"/>
              <a:t>To snatch a marriage from the </a:t>
            </a:r>
            <a:r>
              <a:rPr lang="en-US" sz="1600" dirty="0" err="1" smtClean="0"/>
              <a:t>Teucrians</a:t>
            </a:r>
            <a:endParaRPr lang="en-US" sz="1600" dirty="0" smtClean="0"/>
          </a:p>
          <a:p>
            <a:r>
              <a:rPr lang="en-US" sz="1600" dirty="0" smtClean="0"/>
              <a:t>Or to postpone the </a:t>
            </a:r>
            <a:r>
              <a:rPr lang="en-US" sz="1600" dirty="0" smtClean="0"/>
              <a:t>wedding. </a:t>
            </a:r>
            <a:r>
              <a:rPr lang="en-US" sz="1600" dirty="0" smtClean="0"/>
              <a:t>“</a:t>
            </a:r>
            <a:r>
              <a:rPr lang="en-US" sz="1600" dirty="0" err="1" smtClean="0"/>
              <a:t>Evoe</a:t>
            </a:r>
            <a:r>
              <a:rPr lang="en-US" sz="1600" dirty="0" smtClean="0"/>
              <a:t>, </a:t>
            </a:r>
          </a:p>
          <a:p>
            <a:r>
              <a:rPr lang="en-US" sz="1600" dirty="0" smtClean="0"/>
              <a:t>Bacchus, she shrilled out….</a:t>
            </a:r>
          </a:p>
          <a:p>
            <a:r>
              <a:rPr lang="en-US" sz="1600" dirty="0" smtClean="0"/>
              <a:t>6.517-536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Turnus</a:t>
            </a:r>
            <a:r>
              <a:rPr lang="en-US" dirty="0" smtClean="0"/>
              <a:t> is Enraged</a:t>
            </a:r>
            <a:endParaRPr lang="en-US" dirty="0"/>
          </a:p>
        </p:txBody>
      </p:sp>
      <p:pic>
        <p:nvPicPr>
          <p:cNvPr id="4" name="Content Placeholder 3" descr="Turnu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989130" y="1371600"/>
            <a:ext cx="2438590" cy="2362200"/>
          </a:xfrm>
        </p:spPr>
      </p:pic>
      <p:sp>
        <p:nvSpPr>
          <p:cNvPr id="5" name="TextBox 4"/>
          <p:cNvSpPr txBox="1"/>
          <p:nvPr/>
        </p:nvSpPr>
        <p:spPr>
          <a:xfrm>
            <a:off x="1066800" y="609601"/>
            <a:ext cx="44966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Allecto</a:t>
            </a:r>
            <a:r>
              <a:rPr lang="en-US" sz="1600" dirty="0" smtClean="0"/>
              <a:t> blazed in wrath,</a:t>
            </a:r>
          </a:p>
          <a:p>
            <a:r>
              <a:rPr lang="en-US" sz="1600" dirty="0" smtClean="0"/>
              <a:t>And sudden trembling ran through the man’s body</a:t>
            </a:r>
          </a:p>
          <a:p>
            <a:r>
              <a:rPr lang="en-US" sz="1600" dirty="0" smtClean="0"/>
              <a:t>Even as he spoke, his eyes in a rigid stare,</a:t>
            </a:r>
          </a:p>
          <a:p>
            <a:r>
              <a:rPr lang="en-US" sz="1600" dirty="0" smtClean="0"/>
              <a:t>For now the Fury hissed with all her serpents,</a:t>
            </a:r>
          </a:p>
          <a:p>
            <a:r>
              <a:rPr lang="en-US" sz="1600" dirty="0" smtClean="0"/>
              <a:t>All her hideous faces. Glancing round</a:t>
            </a:r>
          </a:p>
          <a:p>
            <a:r>
              <a:rPr lang="en-US" sz="1600" dirty="0" smtClean="0"/>
              <a:t>With eyes of flame, as the man’s faltering tongue</a:t>
            </a:r>
          </a:p>
          <a:p>
            <a:r>
              <a:rPr lang="en-US" sz="1600" dirty="0" smtClean="0"/>
              <a:t>Tried to say more, she threw him back and raised </a:t>
            </a:r>
          </a:p>
          <a:p>
            <a:r>
              <a:rPr lang="en-US" sz="1600" dirty="0" smtClean="0"/>
              <a:t>A </a:t>
            </a:r>
            <a:r>
              <a:rPr lang="en-US" sz="1600" dirty="0" err="1" smtClean="0"/>
              <a:t>parir</a:t>
            </a:r>
            <a:r>
              <a:rPr lang="en-US" sz="1600" dirty="0" smtClean="0"/>
              <a:t> of snakes out of her writhing hair…</a:t>
            </a:r>
          </a:p>
          <a:p>
            <a:endParaRPr lang="en-US" sz="1600" dirty="0" smtClean="0"/>
          </a:p>
          <a:p>
            <a:r>
              <a:rPr lang="en-US" sz="1600" dirty="0" smtClean="0"/>
              <a:t>With this she hurled a torch and planted it</a:t>
            </a:r>
          </a:p>
          <a:p>
            <a:r>
              <a:rPr lang="en-US" sz="1600" dirty="0" smtClean="0"/>
              <a:t>Below the man’s chest, smoking with hellish light.</a:t>
            </a:r>
          </a:p>
          <a:p>
            <a:r>
              <a:rPr lang="en-US" sz="1600" dirty="0" smtClean="0"/>
              <a:t>Enormous terror woke him, a cold sweat</a:t>
            </a:r>
          </a:p>
          <a:p>
            <a:r>
              <a:rPr lang="en-US" sz="1600" dirty="0" smtClean="0"/>
              <a:t>Broke out all over him and soaked his body.</a:t>
            </a:r>
            <a:br>
              <a:rPr lang="en-US" sz="1600" dirty="0" smtClean="0"/>
            </a:br>
            <a:r>
              <a:rPr lang="en-US" sz="1600" dirty="0" smtClean="0"/>
              <a:t>Then driven wild, shouting for arms, for arms,</a:t>
            </a:r>
          </a:p>
          <a:p>
            <a:r>
              <a:rPr lang="en-US" sz="1600" dirty="0" smtClean="0"/>
              <a:t>He ransacked house and chamber. Lust of steel </a:t>
            </a:r>
          </a:p>
          <a:p>
            <a:r>
              <a:rPr lang="en-US" sz="1600" dirty="0" smtClean="0"/>
              <a:t>Raged in him, brute insanity of war,</a:t>
            </a:r>
          </a:p>
          <a:p>
            <a:r>
              <a:rPr lang="en-US" sz="1600" dirty="0" smtClean="0"/>
              <a:t>And wrath above all…</a:t>
            </a:r>
          </a:p>
          <a:p>
            <a:r>
              <a:rPr lang="en-US" sz="1600" dirty="0" smtClean="0"/>
              <a:t>7. 614-636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Which goddess does Hippolytus revere?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Aphrodite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Artemis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Hera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Persephone</a:t>
            </a:r>
          </a:p>
          <a:p>
            <a:pPr marL="32004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772400" cy="16002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Ascanius/</a:t>
            </a:r>
            <a:r>
              <a:rPr lang="en-US" sz="3600" dirty="0" err="1" smtClean="0"/>
              <a:t>Iulus</a:t>
            </a:r>
            <a:r>
              <a:rPr lang="en-US" sz="3600" dirty="0" smtClean="0"/>
              <a:t> Shoots the Wrong Deer</a:t>
            </a:r>
            <a:endParaRPr lang="en-US" sz="3600" dirty="0"/>
          </a:p>
        </p:txBody>
      </p:sp>
      <p:pic>
        <p:nvPicPr>
          <p:cNvPr id="4" name="Content Placeholder 3" descr="Claude-Lorrain-xx-Landscape-with-Ascanius-Shooting-the-Stag-of-Silvi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270589" y="1295400"/>
            <a:ext cx="3263811" cy="2667000"/>
          </a:xfrm>
        </p:spPr>
      </p:pic>
      <p:sp>
        <p:nvSpPr>
          <p:cNvPr id="5" name="TextBox 4"/>
          <p:cNvSpPr txBox="1"/>
          <p:nvPr/>
        </p:nvSpPr>
        <p:spPr>
          <a:xfrm>
            <a:off x="380999" y="838200"/>
            <a:ext cx="474713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Ascanius</a:t>
            </a:r>
            <a:r>
              <a:rPr lang="en-US" dirty="0" smtClean="0"/>
              <a:t> himself, now on the chase</a:t>
            </a:r>
          </a:p>
          <a:p>
            <a:r>
              <a:rPr lang="en-US" dirty="0" smtClean="0"/>
              <a:t>And passionate for the honor of the kill,</a:t>
            </a:r>
          </a:p>
          <a:p>
            <a:r>
              <a:rPr lang="en-US" dirty="0" smtClean="0"/>
              <a:t>Let fly a shaft from his bent bow: </a:t>
            </a:r>
            <a:r>
              <a:rPr lang="en-US" dirty="0" err="1" smtClean="0"/>
              <a:t>Allecto’s</a:t>
            </a:r>
            <a:r>
              <a:rPr lang="en-US" dirty="0" smtClean="0"/>
              <a:t> </a:t>
            </a:r>
          </a:p>
          <a:p>
            <a:r>
              <a:rPr lang="en-US" dirty="0" smtClean="0"/>
              <a:t>Guidance did not fail his hand or let him</a:t>
            </a:r>
          </a:p>
          <a:p>
            <a:r>
              <a:rPr lang="en-US" dirty="0" smtClean="0"/>
              <a:t>Shoot </a:t>
            </a:r>
            <a:r>
              <a:rPr lang="en-US" dirty="0" err="1" smtClean="0"/>
              <a:t>amis</a:t>
            </a:r>
            <a:r>
              <a:rPr lang="en-US" dirty="0" smtClean="0"/>
              <a:t>, and the arrow whizzing loud</a:t>
            </a:r>
          </a:p>
          <a:p>
            <a:r>
              <a:rPr lang="en-US" dirty="0" smtClean="0"/>
              <a:t>Whipped on to pierce the belly and the flank.</a:t>
            </a:r>
          </a:p>
          <a:p>
            <a:r>
              <a:rPr lang="en-US" dirty="0" smtClean="0"/>
              <a:t>Mortally hurt, the swift deer made for home</a:t>
            </a:r>
          </a:p>
          <a:p>
            <a:r>
              <a:rPr lang="en-US" dirty="0" smtClean="0"/>
              <a:t>In the farm buildings. Groaning, he found his stall,</a:t>
            </a:r>
          </a:p>
          <a:p>
            <a:r>
              <a:rPr lang="en-US" dirty="0" smtClean="0"/>
              <a:t>And coated with dark blood he filled the house</a:t>
            </a:r>
          </a:p>
          <a:p>
            <a:r>
              <a:rPr lang="en-US" dirty="0" smtClean="0"/>
              <a:t>With piteous cries, as though imploring mercy.</a:t>
            </a:r>
          </a:p>
          <a:p>
            <a:r>
              <a:rPr lang="en-US" dirty="0" smtClean="0"/>
              <a:t>Hugging her shoulders, beating with her hands,</a:t>
            </a:r>
          </a:p>
          <a:p>
            <a:r>
              <a:rPr lang="en-US" dirty="0" smtClean="0"/>
              <a:t>The sister, Silvia, raised a cry for help…</a:t>
            </a:r>
          </a:p>
          <a:p>
            <a:r>
              <a:rPr lang="en-US" dirty="0" smtClean="0"/>
              <a:t>6.681-692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Latinus</a:t>
            </a:r>
            <a:r>
              <a:rPr lang="en-US" sz="3600" dirty="0" smtClean="0"/>
              <a:t> Refuses to Shut </a:t>
            </a:r>
            <a:br>
              <a:rPr lang="en-US" sz="3600" dirty="0" smtClean="0"/>
            </a:br>
            <a:r>
              <a:rPr lang="en-US" sz="3600" dirty="0" smtClean="0"/>
              <a:t>the Gates of the Temple of Janus</a:t>
            </a:r>
            <a:endParaRPr lang="en-US" sz="3600" dirty="0"/>
          </a:p>
        </p:txBody>
      </p:sp>
      <p:pic>
        <p:nvPicPr>
          <p:cNvPr id="4" name="Content Placeholder 3" descr="Peter-Paul-Rubens-Temple-of-Janu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562600" y="428740"/>
            <a:ext cx="2886324" cy="3011615"/>
          </a:xfrm>
        </p:spPr>
      </p:pic>
      <p:sp>
        <p:nvSpPr>
          <p:cNvPr id="5" name="TextBox 4"/>
          <p:cNvSpPr txBox="1"/>
          <p:nvPr/>
        </p:nvSpPr>
        <p:spPr>
          <a:xfrm>
            <a:off x="533399" y="457200"/>
            <a:ext cx="426204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There are two gates, twin gates</a:t>
            </a:r>
          </a:p>
          <a:p>
            <a:r>
              <a:rPr lang="en-US" sz="1600" dirty="0" smtClean="0"/>
              <a:t>Of war, as they are called, by long observance</a:t>
            </a:r>
          </a:p>
          <a:p>
            <a:r>
              <a:rPr lang="en-US" sz="1600" dirty="0" smtClean="0"/>
              <a:t>Looked on in awe, for fear of savage Mars.</a:t>
            </a:r>
          </a:p>
          <a:p>
            <a:r>
              <a:rPr lang="en-US" sz="1600" dirty="0" smtClean="0"/>
              <a:t>One hundred brazen bolts keep these gates closed</a:t>
            </a:r>
          </a:p>
          <a:p>
            <a:r>
              <a:rPr lang="en-US" sz="1600" dirty="0" smtClean="0"/>
              <a:t>And the unending strength of steel; then too</a:t>
            </a:r>
          </a:p>
          <a:p>
            <a:r>
              <a:rPr lang="en-US" sz="1600" dirty="0" smtClean="0"/>
              <a:t>Their guardian, Janus, never leaves the portal.</a:t>
            </a:r>
          </a:p>
          <a:p>
            <a:r>
              <a:rPr lang="en-US" sz="1600" dirty="0" smtClean="0"/>
              <a:t>Now when the Fathers’ judgment holds for war,</a:t>
            </a:r>
          </a:p>
          <a:p>
            <a:r>
              <a:rPr lang="en-US" sz="1600" dirty="0" smtClean="0"/>
              <a:t>The Consul in Quirinal robe and </a:t>
            </a:r>
            <a:r>
              <a:rPr lang="en-US" sz="1600" dirty="0" err="1" smtClean="0"/>
              <a:t>Gabine</a:t>
            </a:r>
            <a:endParaRPr lang="en-US" sz="1600" dirty="0" smtClean="0"/>
          </a:p>
          <a:p>
            <a:r>
              <a:rPr lang="en-US" sz="1600" dirty="0" smtClean="0"/>
              <a:t>Cincture goes to unlock the grating doors</a:t>
            </a:r>
          </a:p>
          <a:p>
            <a:r>
              <a:rPr lang="en-US" sz="1600" dirty="0" smtClean="0"/>
              <a:t>And lifts a call for battle. Fighting men</a:t>
            </a:r>
          </a:p>
          <a:p>
            <a:r>
              <a:rPr lang="en-US" sz="1600" dirty="0" smtClean="0"/>
              <a:t>Then add their voices, and the brazen trumpets</a:t>
            </a:r>
          </a:p>
          <a:p>
            <a:r>
              <a:rPr lang="en-US" sz="1600" dirty="0" smtClean="0"/>
              <a:t>Blown together blare their harsh assent.</a:t>
            </a:r>
          </a:p>
          <a:p>
            <a:r>
              <a:rPr lang="en-US" sz="1600" dirty="0" smtClean="0"/>
              <a:t>In that way, now, </a:t>
            </a:r>
            <a:r>
              <a:rPr lang="en-US" sz="1600" dirty="0" err="1" smtClean="0"/>
              <a:t>Latinus</a:t>
            </a:r>
            <a:r>
              <a:rPr lang="en-US" sz="1600" dirty="0" smtClean="0"/>
              <a:t> was enjoined</a:t>
            </a:r>
          </a:p>
          <a:p>
            <a:r>
              <a:rPr lang="en-US" sz="1600" dirty="0" smtClean="0"/>
              <a:t>To declare war on the people of Aeneas</a:t>
            </a:r>
          </a:p>
          <a:p>
            <a:r>
              <a:rPr lang="en-US" sz="1600" dirty="0" smtClean="0"/>
              <a:t>By setting wide the grim gates. But he would not,</a:t>
            </a:r>
          </a:p>
          <a:p>
            <a:r>
              <a:rPr lang="en-US" sz="1600" dirty="0" smtClean="0"/>
              <a:t>Would not touch them, only turned away</a:t>
            </a:r>
          </a:p>
          <a:p>
            <a:r>
              <a:rPr lang="en-US" sz="1600" dirty="0" smtClean="0"/>
              <a:t>From the repellent work, and shut himself</a:t>
            </a:r>
          </a:p>
          <a:p>
            <a:r>
              <a:rPr lang="en-US" sz="1600" dirty="0" smtClean="0"/>
              <a:t>In the interior darkness.</a:t>
            </a:r>
          </a:p>
          <a:p>
            <a:r>
              <a:rPr lang="en-US" sz="1600" dirty="0" smtClean="0"/>
              <a:t>7. 834-851</a:t>
            </a:r>
          </a:p>
        </p:txBody>
      </p:sp>
      <p:pic>
        <p:nvPicPr>
          <p:cNvPr id="1028" name="Picture 4" descr="http://i1.wp.com/www.loonwatch.com/wp-content/uploads/2011/12/US-war-grap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622676"/>
            <a:ext cx="21336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Catalog of Latin Allies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4572000" cy="4572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Muses, now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Throw </a:t>
            </a:r>
            <a:r>
              <a:rPr lang="en-US" dirty="0"/>
              <a:t>wide the gates of Helicon, your mountain,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Now </a:t>
            </a:r>
            <a:r>
              <a:rPr lang="en-US" dirty="0"/>
              <a:t>lift up your song, to tell what kings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Were </a:t>
            </a:r>
            <a:r>
              <a:rPr lang="en-US" dirty="0"/>
              <a:t>stirred to war, what troops in each command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Filled </a:t>
            </a:r>
            <a:r>
              <a:rPr lang="en-US" dirty="0"/>
              <a:t>all the lowlands, fighting men in whom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Even </a:t>
            </a:r>
            <a:r>
              <a:rPr lang="en-US" dirty="0"/>
              <a:t>in those days bounteous Italy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Had </a:t>
            </a:r>
            <a:r>
              <a:rPr lang="en-US" dirty="0"/>
              <a:t>come to flower, in whom her spirit blazed.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/>
              <a:t>you remember, you can bring to life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That </a:t>
            </a:r>
            <a:r>
              <a:rPr lang="en-US" dirty="0"/>
              <a:t>time, immortal ones, while to ourselves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Faint </a:t>
            </a:r>
            <a:r>
              <a:rPr lang="en-US" dirty="0"/>
              <a:t>wraiths of history barely transpire. </a:t>
            </a:r>
          </a:p>
          <a:p>
            <a:pPr marL="0" indent="0">
              <a:buNone/>
            </a:pPr>
            <a:r>
              <a:rPr lang="en-US" dirty="0" smtClean="0"/>
              <a:t>First </a:t>
            </a:r>
            <a:r>
              <a:rPr lang="en-US" dirty="0"/>
              <a:t>to equip a troop and take the field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Was </a:t>
            </a:r>
            <a:r>
              <a:rPr lang="en-US" dirty="0"/>
              <a:t>harsh </a:t>
            </a:r>
            <a:r>
              <a:rPr lang="en-US" dirty="0" err="1"/>
              <a:t>Mezentius</a:t>
            </a:r>
            <a:r>
              <a:rPr lang="en-US" dirty="0"/>
              <a:t> of Tuscany,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Who </a:t>
            </a:r>
            <a:r>
              <a:rPr lang="en-US" dirty="0"/>
              <a:t>held the gods in scorn. </a:t>
            </a:r>
            <a:r>
              <a:rPr lang="en-US" dirty="0" smtClean="0"/>
              <a:t>The </a:t>
            </a:r>
            <a:r>
              <a:rPr lang="en-US" dirty="0"/>
              <a:t>son who rode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Beside </a:t>
            </a:r>
            <a:r>
              <a:rPr lang="en-US" dirty="0"/>
              <a:t>him, </a:t>
            </a:r>
            <a:r>
              <a:rPr lang="en-US" dirty="0" err="1"/>
              <a:t>Lausus</a:t>
            </a:r>
            <a:r>
              <a:rPr lang="en-US" dirty="0"/>
              <a:t>, unexcelled in beauty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Except </a:t>
            </a:r>
            <a:r>
              <a:rPr lang="en-US" dirty="0"/>
              <a:t>by </a:t>
            </a:r>
            <a:r>
              <a:rPr lang="en-US" dirty="0" err="1"/>
              <a:t>Turnus</a:t>
            </a:r>
            <a:r>
              <a:rPr lang="en-US" dirty="0"/>
              <a:t> of the </a:t>
            </a:r>
            <a:r>
              <a:rPr lang="en-US" dirty="0" err="1"/>
              <a:t>Laurentines</a:t>
            </a:r>
            <a:r>
              <a:rPr lang="en-US" dirty="0"/>
              <a:t>— </a:t>
            </a:r>
          </a:p>
          <a:p>
            <a:pPr marL="0" indent="0">
              <a:buNone/>
            </a:pPr>
            <a:r>
              <a:rPr lang="en-US" dirty="0" smtClean="0"/>
              <a:t>Horse-tamer </a:t>
            </a:r>
            <a:r>
              <a:rPr lang="en-US" dirty="0" err="1"/>
              <a:t>Lausus</a:t>
            </a:r>
            <a:r>
              <a:rPr lang="en-US" dirty="0"/>
              <a:t>, conqueror of beasts—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Led </a:t>
            </a:r>
            <a:r>
              <a:rPr lang="en-US" dirty="0"/>
              <a:t>from </a:t>
            </a:r>
            <a:r>
              <a:rPr lang="en-US" dirty="0" err="1"/>
              <a:t>Agylla’s</a:t>
            </a:r>
            <a:r>
              <a:rPr lang="en-US" dirty="0"/>
              <a:t> town a thousand </a:t>
            </a:r>
            <a:r>
              <a:rPr lang="en-US" dirty="0" smtClean="0"/>
              <a:t>men…</a:t>
            </a:r>
          </a:p>
          <a:p>
            <a:pPr marL="0" indent="0">
              <a:buNone/>
            </a:pPr>
            <a:r>
              <a:rPr lang="en-US" dirty="0" smtClean="0"/>
              <a:t>7.880-895</a:t>
            </a:r>
            <a:endParaRPr lang="en-US" dirty="0"/>
          </a:p>
        </p:txBody>
      </p:sp>
      <p:pic>
        <p:nvPicPr>
          <p:cNvPr id="7170" name="Picture 2" descr="first prize of the Prix de Rome by Louis-Léon Cugnot, 1859" title="Mezentius wounded, preserved by his intrepid son Lausus,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71600"/>
            <a:ext cx="3979160" cy="330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748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3. Which Greek-speaking king does Aeneas seek as an ally in his war with the Latins?</a:t>
            </a:r>
          </a:p>
          <a:p>
            <a:pPr marL="457200" indent="-457200">
              <a:buAutoNum type="alphaLcPeriod"/>
            </a:pPr>
            <a:r>
              <a:rPr lang="en-US" dirty="0" smtClean="0"/>
              <a:t>Evander</a:t>
            </a:r>
          </a:p>
          <a:p>
            <a:pPr marL="457200" indent="-457200">
              <a:buAutoNum type="alphaLcPeriod"/>
            </a:pPr>
            <a:r>
              <a:rPr lang="en-US" dirty="0" err="1" smtClean="0"/>
              <a:t>Apollinus</a:t>
            </a:r>
            <a:endParaRPr lang="en-US" dirty="0" smtClean="0"/>
          </a:p>
          <a:p>
            <a:pPr marL="457200" indent="-457200">
              <a:buAutoNum type="alphaLcPeriod"/>
            </a:pPr>
            <a:r>
              <a:rPr lang="en-US" dirty="0" smtClean="0"/>
              <a:t>Pallas</a:t>
            </a:r>
          </a:p>
          <a:p>
            <a:pPr marL="457200" indent="-457200">
              <a:buAutoNum type="alphaLcPeriod"/>
            </a:pPr>
            <a:r>
              <a:rPr lang="en-US" dirty="0" err="1" smtClean="0"/>
              <a:t>Euryalus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51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Aeneas Meets Evander in Future Rome</a:t>
            </a:r>
            <a:endParaRPr lang="en-US" dirty="0"/>
          </a:p>
        </p:txBody>
      </p:sp>
      <p:pic>
        <p:nvPicPr>
          <p:cNvPr id="4" name="Content Placeholder 3" descr="DE00175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608081" y="1371600"/>
            <a:ext cx="3254097" cy="2282952"/>
          </a:xfrm>
        </p:spPr>
      </p:pic>
      <p:sp>
        <p:nvSpPr>
          <p:cNvPr id="5" name="TextBox 4"/>
          <p:cNvSpPr txBox="1"/>
          <p:nvPr/>
        </p:nvSpPr>
        <p:spPr>
          <a:xfrm>
            <a:off x="457200" y="838200"/>
            <a:ext cx="513198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“I have not feared you as Arcadian</a:t>
            </a:r>
          </a:p>
          <a:p>
            <a:r>
              <a:rPr lang="en-US" dirty="0" smtClean="0"/>
              <a:t>Or captain of the </a:t>
            </a:r>
            <a:r>
              <a:rPr lang="en-US" dirty="0" err="1" smtClean="0"/>
              <a:t>Danaans</a:t>
            </a:r>
            <a:r>
              <a:rPr lang="en-US" dirty="0" smtClean="0"/>
              <a:t>, or blood-kin</a:t>
            </a:r>
          </a:p>
          <a:p>
            <a:r>
              <a:rPr lang="en-US" dirty="0" smtClean="0"/>
              <a:t>Of the </a:t>
            </a:r>
            <a:r>
              <a:rPr lang="en-US" dirty="0" err="1" smtClean="0"/>
              <a:t>Atridae</a:t>
            </a:r>
            <a:r>
              <a:rPr lang="en-US" dirty="0" smtClean="0"/>
              <a:t>. No, my own manhood</a:t>
            </a:r>
          </a:p>
          <a:p>
            <a:r>
              <a:rPr lang="en-US" dirty="0" smtClean="0"/>
              <a:t>And heaven’s holy words, our ancestry</a:t>
            </a:r>
          </a:p>
          <a:p>
            <a:r>
              <a:rPr lang="en-US" dirty="0" smtClean="0"/>
              <a:t>In common, and your fame through all the world,</a:t>
            </a:r>
          </a:p>
          <a:p>
            <a:r>
              <a:rPr lang="en-US" dirty="0" smtClean="0"/>
              <a:t>Have brought me here by destiny, and gladly, </a:t>
            </a:r>
          </a:p>
          <a:p>
            <a:r>
              <a:rPr lang="en-US" dirty="0" smtClean="0"/>
              <a:t>To join my strength with yours.  The Greeks maintain</a:t>
            </a:r>
          </a:p>
          <a:p>
            <a:r>
              <a:rPr lang="en-US" dirty="0" smtClean="0"/>
              <a:t>Electra bore the founding father of Troy,</a:t>
            </a:r>
          </a:p>
          <a:p>
            <a:r>
              <a:rPr lang="en-US" dirty="0" smtClean="0"/>
              <a:t>Old </a:t>
            </a:r>
            <a:r>
              <a:rPr lang="en-US" dirty="0" err="1" smtClean="0"/>
              <a:t>Dardanus</a:t>
            </a:r>
            <a:r>
              <a:rPr lang="en-US" dirty="0" smtClean="0"/>
              <a:t>, who sailed to the </a:t>
            </a:r>
            <a:r>
              <a:rPr lang="en-US" dirty="0" err="1" smtClean="0"/>
              <a:t>Teucrians</a:t>
            </a:r>
            <a:r>
              <a:rPr lang="en-US" dirty="0" smtClean="0"/>
              <a:t>….</a:t>
            </a:r>
          </a:p>
          <a:p>
            <a:r>
              <a:rPr lang="en-US" dirty="0" smtClean="0"/>
              <a:t>8. 175-183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Hercules and </a:t>
            </a:r>
            <a:r>
              <a:rPr lang="en-US" dirty="0" err="1" smtClean="0"/>
              <a:t>Cacus</a:t>
            </a:r>
            <a:endParaRPr lang="en-US" dirty="0"/>
          </a:p>
        </p:txBody>
      </p:sp>
      <p:pic>
        <p:nvPicPr>
          <p:cNvPr id="4" name="Content Placeholder 3" descr="Firenze-piazza_signoria_statue0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029200" y="585757"/>
            <a:ext cx="3543299" cy="4724400"/>
          </a:xfrm>
        </p:spPr>
      </p:pic>
      <p:sp>
        <p:nvSpPr>
          <p:cNvPr id="5" name="TextBox 4"/>
          <p:cNvSpPr txBox="1"/>
          <p:nvPr/>
        </p:nvSpPr>
        <p:spPr>
          <a:xfrm>
            <a:off x="457200" y="685800"/>
            <a:ext cx="442345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“O thou unconquered one, who slew the centaurs,</a:t>
            </a:r>
          </a:p>
          <a:p>
            <a:r>
              <a:rPr lang="en-US" sz="1600" dirty="0" err="1" smtClean="0"/>
              <a:t>Pholus</a:t>
            </a:r>
            <a:r>
              <a:rPr lang="en-US" sz="1600" dirty="0" smtClean="0"/>
              <a:t> and </a:t>
            </a:r>
            <a:r>
              <a:rPr lang="en-US" sz="1600" dirty="0" err="1" smtClean="0"/>
              <a:t>Hylaeus</a:t>
            </a:r>
            <a:r>
              <a:rPr lang="en-US" sz="1600" dirty="0" smtClean="0"/>
              <a:t>, born of cloud,</a:t>
            </a:r>
          </a:p>
          <a:p>
            <a:r>
              <a:rPr lang="en-US" sz="1600" dirty="0" smtClean="0"/>
              <a:t>And broke the Terror of Crete by thy right hand</a:t>
            </a:r>
          </a:p>
          <a:p>
            <a:r>
              <a:rPr lang="en-US" sz="1600" dirty="0" smtClean="0"/>
              <a:t>And killed the lion under Nemea’s crag!</a:t>
            </a:r>
          </a:p>
          <a:p>
            <a:r>
              <a:rPr lang="en-US" sz="1600" dirty="0" smtClean="0"/>
              <a:t>Before thee shook the Stygian lakes, the Keeper</a:t>
            </a:r>
          </a:p>
          <a:p>
            <a:r>
              <a:rPr lang="en-US" sz="1600" dirty="0" smtClean="0"/>
              <a:t>Of Orcus shook, sprawled in his gory cave</a:t>
            </a:r>
          </a:p>
          <a:p>
            <a:r>
              <a:rPr lang="en-US" sz="1600" dirty="0" smtClean="0"/>
              <a:t>On bones partly devoured. No monstrous form</a:t>
            </a:r>
          </a:p>
          <a:p>
            <a:r>
              <a:rPr lang="en-US" sz="1600" dirty="0" smtClean="0"/>
              <a:t>Affrighted the, even </a:t>
            </a:r>
            <a:r>
              <a:rPr lang="en-US" sz="1600" dirty="0" err="1" smtClean="0"/>
              <a:t>Typhoeus</a:t>
            </a:r>
            <a:r>
              <a:rPr lang="en-US" sz="1600" dirty="0" smtClean="0"/>
              <a:t>’ self</a:t>
            </a:r>
          </a:p>
          <a:p>
            <a:r>
              <a:rPr lang="en-US" sz="1600" dirty="0" smtClean="0"/>
              <a:t>Though mountainous in arms. And </a:t>
            </a:r>
            <a:r>
              <a:rPr lang="en-US" sz="1600" dirty="0" err="1" smtClean="0"/>
              <a:t>Lerna’s</a:t>
            </a:r>
            <a:r>
              <a:rPr lang="en-US" sz="1600" dirty="0" smtClean="0"/>
              <a:t> hydra</a:t>
            </a:r>
          </a:p>
          <a:p>
            <a:r>
              <a:rPr lang="en-US" sz="1600" dirty="0" smtClean="0"/>
              <a:t>Coiling about thee with a swarm of heads</a:t>
            </a:r>
          </a:p>
          <a:p>
            <a:r>
              <a:rPr lang="en-US" sz="1600" dirty="0" smtClean="0"/>
              <a:t>Attacked no guileless warrior. Hail to thee,</a:t>
            </a:r>
          </a:p>
          <a:p>
            <a:r>
              <a:rPr lang="en-US" sz="1600" dirty="0" smtClean="0"/>
              <a:t>True son of Jove, new </a:t>
            </a:r>
            <a:r>
              <a:rPr lang="en-US" sz="1600" smtClean="0"/>
              <a:t>glory </a:t>
            </a:r>
            <a:r>
              <a:rPr lang="en-US" sz="1600" smtClean="0"/>
              <a:t>of </a:t>
            </a:r>
            <a:r>
              <a:rPr lang="en-US" sz="1600" dirty="0" smtClean="0"/>
              <a:t>the gods,</a:t>
            </a:r>
          </a:p>
          <a:p>
            <a:r>
              <a:rPr lang="en-US" sz="1600" dirty="0" smtClean="0"/>
              <a:t>With friendly stride come join us, join thy feast.!”</a:t>
            </a:r>
          </a:p>
          <a:p>
            <a:r>
              <a:rPr lang="en-US" sz="1600" dirty="0" smtClean="0"/>
              <a:t>So ran the hymns they sang, and crowning all</a:t>
            </a:r>
          </a:p>
          <a:p>
            <a:r>
              <a:rPr lang="en-US" sz="1600" dirty="0" smtClean="0"/>
              <a:t>A song of </a:t>
            </a:r>
            <a:r>
              <a:rPr lang="en-US" sz="1600" dirty="0" err="1" smtClean="0"/>
              <a:t>Cacus</a:t>
            </a:r>
            <a:r>
              <a:rPr lang="en-US" sz="1600" dirty="0" smtClean="0"/>
              <a:t>’ cave and breath of fire –</a:t>
            </a:r>
          </a:p>
          <a:p>
            <a:r>
              <a:rPr lang="en-US" sz="1600" dirty="0" smtClean="0"/>
              <a:t>Voices that filled the leafy wood, and rang,</a:t>
            </a:r>
          </a:p>
          <a:p>
            <a:r>
              <a:rPr lang="en-US" sz="1600" dirty="0" smtClean="0"/>
              <a:t>And sprang back from the echoing hill-sides.</a:t>
            </a:r>
          </a:p>
          <a:p>
            <a:r>
              <a:rPr lang="en-US" sz="1600" dirty="0" smtClean="0"/>
              <a:t>8. 388-404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Aeneas Tours the Future</a:t>
            </a:r>
            <a:endParaRPr lang="en-US" dirty="0"/>
          </a:p>
        </p:txBody>
      </p:sp>
      <p:pic>
        <p:nvPicPr>
          <p:cNvPr id="4" name="Content Placeholder 3" descr="capitoline_templ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181600" y="457200"/>
            <a:ext cx="3496337" cy="2314575"/>
          </a:xfrm>
        </p:spPr>
      </p:pic>
      <p:pic>
        <p:nvPicPr>
          <p:cNvPr id="5" name="Picture 4" descr="campidogli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96338" y="3048000"/>
            <a:ext cx="3793113" cy="22709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548420"/>
            <a:ext cx="4533998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Then King Evander, founder unaware</a:t>
            </a:r>
          </a:p>
          <a:p>
            <a:r>
              <a:rPr lang="en-US" sz="1600" dirty="0" smtClean="0"/>
              <a:t>Of Rome’s great citadel, said: These woodland places</a:t>
            </a:r>
          </a:p>
          <a:p>
            <a:r>
              <a:rPr lang="en-US" sz="1600" dirty="0" smtClean="0"/>
              <a:t>Once were homes of local fauns and nymphs</a:t>
            </a:r>
          </a:p>
          <a:p>
            <a:r>
              <a:rPr lang="en-US" sz="1600" dirty="0" smtClean="0"/>
              <a:t>Together with a race of men that came</a:t>
            </a:r>
          </a:p>
          <a:p>
            <a:r>
              <a:rPr lang="en-US" sz="1600" dirty="0" smtClean="0"/>
              <a:t>From tree trunks, from hard oak: they had no way</a:t>
            </a:r>
          </a:p>
          <a:p>
            <a:r>
              <a:rPr lang="en-US" sz="1600" dirty="0" smtClean="0"/>
              <a:t>Of settled life, no arts of life, no skill</a:t>
            </a:r>
          </a:p>
          <a:p>
            <a:r>
              <a:rPr lang="en-US" sz="1600" dirty="0" smtClean="0"/>
              <a:t>At yoking oxen, gathering provisions,</a:t>
            </a:r>
          </a:p>
          <a:p>
            <a:r>
              <a:rPr lang="en-US" sz="1600" dirty="0" err="1" smtClean="0"/>
              <a:t>Practising</a:t>
            </a:r>
            <a:r>
              <a:rPr lang="en-US" sz="1600" dirty="0" smtClean="0"/>
              <a:t> husbandry, but got their food</a:t>
            </a:r>
          </a:p>
          <a:p>
            <a:r>
              <a:rPr lang="en-US" sz="1600" dirty="0" smtClean="0"/>
              <a:t>From oaken boughs and wild game hunted down.</a:t>
            </a:r>
          </a:p>
          <a:p>
            <a:r>
              <a:rPr lang="en-US" sz="1600" dirty="0" smtClean="0"/>
              <a:t>In that first time, out of Olympian heaven,</a:t>
            </a:r>
          </a:p>
          <a:p>
            <a:r>
              <a:rPr lang="en-US" sz="1600" dirty="0" smtClean="0"/>
              <a:t>Saturn came here in flight from Jove in arms…</a:t>
            </a:r>
          </a:p>
          <a:p>
            <a:endParaRPr lang="en-US" sz="1600" dirty="0" smtClean="0"/>
          </a:p>
          <a:p>
            <a:r>
              <a:rPr lang="en-US" sz="1600" dirty="0" smtClean="0"/>
              <a:t>From there</a:t>
            </a:r>
          </a:p>
          <a:p>
            <a:r>
              <a:rPr lang="en-US" sz="1600" dirty="0" smtClean="0"/>
              <a:t>He led to our </a:t>
            </a:r>
            <a:r>
              <a:rPr lang="en-US" sz="1600" dirty="0" err="1" smtClean="0"/>
              <a:t>Tarpeian</a:t>
            </a:r>
            <a:r>
              <a:rPr lang="en-US" sz="1600" dirty="0" smtClean="0"/>
              <a:t> site and Capitol,</a:t>
            </a:r>
          </a:p>
          <a:p>
            <a:r>
              <a:rPr lang="en-US" sz="1600" dirty="0" smtClean="0"/>
              <a:t>All golden now, in those days tangled, wild</a:t>
            </a:r>
          </a:p>
          <a:p>
            <a:r>
              <a:rPr lang="en-US" sz="1600" dirty="0" smtClean="0"/>
              <a:t>With underbrush – but awesome even then. </a:t>
            </a:r>
          </a:p>
          <a:p>
            <a:r>
              <a:rPr lang="en-US" sz="1600" dirty="0" smtClean="0"/>
              <a:t>A strangeness there filled country hearts with dread</a:t>
            </a:r>
          </a:p>
          <a:p>
            <a:r>
              <a:rPr lang="en-US" sz="1600" dirty="0" smtClean="0"/>
              <a:t>And made them shiver at the wood and Rock.</a:t>
            </a:r>
          </a:p>
          <a:p>
            <a:r>
              <a:rPr lang="en-US" sz="1600" dirty="0" smtClean="0"/>
              <a:t>8. 413-424;  458-463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543800" cy="1600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Evander commits his son to war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334000" cy="3886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Enter on your great duty now, great heart,</a:t>
            </a:r>
          </a:p>
          <a:p>
            <a:pPr marL="0" indent="0">
              <a:buNone/>
            </a:pPr>
            <a:r>
              <a:rPr lang="en-US" dirty="0"/>
              <a:t>Commander of Trojans and Italians both!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 </a:t>
            </a:r>
            <a:r>
              <a:rPr lang="en-US" dirty="0"/>
              <a:t>shall, besides, commit to you my Pallas,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All </a:t>
            </a:r>
            <a:r>
              <a:rPr lang="en-US" dirty="0"/>
              <a:t>my comfort and my hope, to learn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With </a:t>
            </a:r>
            <a:r>
              <a:rPr lang="en-US" dirty="0"/>
              <a:t>you as master how to weather battle,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Mars</a:t>
            </a:r>
            <a:r>
              <a:rPr lang="en-US" dirty="0"/>
              <a:t>’ dead serious work. May he become </a:t>
            </a:r>
          </a:p>
          <a:p>
            <a:pPr marL="0" indent="0">
              <a:buNone/>
            </a:pPr>
            <a:r>
              <a:rPr lang="en-US" dirty="0" smtClean="0"/>
              <a:t>Familiar </a:t>
            </a:r>
            <a:r>
              <a:rPr lang="en-US" dirty="0"/>
              <a:t>with your actions, look to you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As </a:t>
            </a:r>
            <a:r>
              <a:rPr lang="en-US" dirty="0"/>
              <a:t>his exemplar from his early years.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I’ll </a:t>
            </a:r>
            <a:r>
              <a:rPr lang="en-US" dirty="0"/>
              <a:t>add two hundred horsemen, all Arcadians,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Picked </a:t>
            </a:r>
            <a:r>
              <a:rPr lang="en-US" dirty="0"/>
              <a:t>for ruggedness. In his own name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Pallas </a:t>
            </a:r>
            <a:r>
              <a:rPr lang="en-US" dirty="0"/>
              <a:t>will give two hundred more.”</a:t>
            </a:r>
          </a:p>
          <a:p>
            <a:pPr marL="0" indent="0">
              <a:buNone/>
            </a:pPr>
            <a:r>
              <a:rPr lang="en-US" dirty="0" smtClean="0"/>
              <a:t>7.694-704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76400"/>
            <a:ext cx="3398821" cy="2157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716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Shield of Aeneas </a:t>
            </a:r>
            <a:endParaRPr lang="en-US" dirty="0"/>
          </a:p>
        </p:txBody>
      </p:sp>
      <p:pic>
        <p:nvPicPr>
          <p:cNvPr id="4" name="Content Placeholder 3" descr="220px-Angelo_monticelli_shield-of-achill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715000" y="838200"/>
            <a:ext cx="2821214" cy="2962275"/>
          </a:xfrm>
        </p:spPr>
      </p:pic>
      <p:sp>
        <p:nvSpPr>
          <p:cNvPr id="6" name="TextBox 5"/>
          <p:cNvSpPr txBox="1"/>
          <p:nvPr/>
        </p:nvSpPr>
        <p:spPr>
          <a:xfrm>
            <a:off x="457200" y="1371600"/>
            <a:ext cx="47870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the Lord of Fire,</a:t>
            </a:r>
          </a:p>
          <a:p>
            <a:r>
              <a:rPr lang="en-US" dirty="0" smtClean="0"/>
              <a:t>Knowing the prophets, knowing the age to come,</a:t>
            </a:r>
          </a:p>
          <a:p>
            <a:r>
              <a:rPr lang="en-US" dirty="0" smtClean="0"/>
              <a:t>Had wrought the future story of Italy,</a:t>
            </a:r>
          </a:p>
          <a:p>
            <a:r>
              <a:rPr lang="en-US" dirty="0" smtClean="0"/>
              <a:t>The triumphs of the Romans: there one found</a:t>
            </a:r>
          </a:p>
          <a:p>
            <a:r>
              <a:rPr lang="en-US" dirty="0" smtClean="0"/>
              <a:t>The generations of </a:t>
            </a:r>
            <a:r>
              <a:rPr lang="en-US" dirty="0" err="1" smtClean="0"/>
              <a:t>Ascanius</a:t>
            </a:r>
            <a:r>
              <a:rPr lang="en-US" dirty="0" smtClean="0"/>
              <a:t>’ heirs,</a:t>
            </a:r>
          </a:p>
          <a:p>
            <a:r>
              <a:rPr lang="en-US" dirty="0" smtClean="0"/>
              <a:t>The wars they fought, each one…</a:t>
            </a:r>
          </a:p>
          <a:p>
            <a:r>
              <a:rPr lang="en-US" dirty="0" smtClean="0"/>
              <a:t>8. 848-853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Shield: </a:t>
            </a:r>
            <a:br>
              <a:rPr lang="en-US" dirty="0" smtClean="0"/>
            </a:br>
            <a:r>
              <a:rPr lang="en-US" dirty="0" smtClean="0"/>
              <a:t>Romulus and Remus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343400" cy="3124200"/>
          </a:xfrm>
        </p:spPr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sz="1800" dirty="0" smtClean="0">
                <a:solidFill>
                  <a:prstClr val="black"/>
                </a:solidFill>
              </a:rPr>
              <a:t>Vulcan had made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sz="1800" dirty="0" smtClean="0">
                <a:solidFill>
                  <a:prstClr val="black"/>
                </a:solidFill>
              </a:rPr>
              <a:t>The mother wolf, lying in Mars’ green grotto;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sz="1800" dirty="0" smtClean="0">
                <a:solidFill>
                  <a:prstClr val="black"/>
                </a:solidFill>
              </a:rPr>
              <a:t>Made the twin boys at play about her teats,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sz="1800" dirty="0" smtClean="0">
                <a:solidFill>
                  <a:prstClr val="black"/>
                </a:solidFill>
              </a:rPr>
              <a:t>Nursing the mother without fear, while she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sz="1800" dirty="0" smtClean="0">
                <a:solidFill>
                  <a:prstClr val="black"/>
                </a:solidFill>
              </a:rPr>
              <a:t>Bent round her smooth neck fondling them in turn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sz="1800" dirty="0" smtClean="0">
                <a:solidFill>
                  <a:prstClr val="black"/>
                </a:solidFill>
              </a:rPr>
              <a:t>And shaped their bodies with her tongue…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sz="1800" dirty="0" smtClean="0">
                <a:solidFill>
                  <a:prstClr val="black"/>
                </a:solidFill>
              </a:rPr>
              <a:t>8. 853-59; </a:t>
            </a:r>
            <a:endParaRPr lang="en-US" dirty="0"/>
          </a:p>
        </p:txBody>
      </p:sp>
      <p:pic>
        <p:nvPicPr>
          <p:cNvPr id="4" name="Picture 3" descr="romulus_remus1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89804" y="1219200"/>
            <a:ext cx="3480308" cy="236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Who encourages Phaedra in her illicit desire?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Hippolytus himself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Aphrodite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Her nurse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No one </a:t>
            </a:r>
          </a:p>
          <a:p>
            <a:pPr marL="32004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41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Shield: Actium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343400" cy="2971800"/>
          </a:xfrm>
        </p:spPr>
        <p:txBody>
          <a:bodyPr>
            <a:normAutofit lnSpcReduction="10000"/>
          </a:bodyPr>
          <a:lstStyle/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sz="1800" dirty="0" smtClean="0">
                <a:solidFill>
                  <a:prstClr val="black"/>
                </a:solidFill>
              </a:rPr>
              <a:t>Vivid in the center were the bronze-beaked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sz="1800" dirty="0" smtClean="0">
                <a:solidFill>
                  <a:prstClr val="black"/>
                </a:solidFill>
              </a:rPr>
              <a:t>Ships and the fight at sea off Actium.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sz="1800" dirty="0" smtClean="0">
                <a:solidFill>
                  <a:prstClr val="black"/>
                </a:solidFill>
              </a:rPr>
              <a:t>Here you could see </a:t>
            </a:r>
            <a:r>
              <a:rPr lang="en-US" sz="1800" dirty="0" err="1" smtClean="0">
                <a:solidFill>
                  <a:prstClr val="black"/>
                </a:solidFill>
              </a:rPr>
              <a:t>Leucata</a:t>
            </a:r>
            <a:r>
              <a:rPr lang="en-US" sz="1800" dirty="0" smtClean="0">
                <a:solidFill>
                  <a:prstClr val="black"/>
                </a:solidFill>
              </a:rPr>
              <a:t> all alive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sz="1800" dirty="0" smtClean="0">
                <a:solidFill>
                  <a:prstClr val="black"/>
                </a:solidFill>
              </a:rPr>
              <a:t>With ships maneuvering, sea glowing gold,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sz="1800" dirty="0" smtClean="0">
                <a:solidFill>
                  <a:prstClr val="black"/>
                </a:solidFill>
              </a:rPr>
              <a:t>Augustus Caesar leading into battle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sz="1800" dirty="0" smtClean="0">
                <a:solidFill>
                  <a:prstClr val="black"/>
                </a:solidFill>
              </a:rPr>
              <a:t>Italians, with both senators and people,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sz="1800" dirty="0" smtClean="0">
                <a:solidFill>
                  <a:prstClr val="black"/>
                </a:solidFill>
              </a:rPr>
              <a:t>Household gods and great gods: there he stood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sz="1800" dirty="0" smtClean="0">
                <a:solidFill>
                  <a:prstClr val="black"/>
                </a:solidFill>
              </a:rPr>
              <a:t>High on the stern, and from his blessed brow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sz="1800" dirty="0" smtClean="0">
                <a:solidFill>
                  <a:prstClr val="black"/>
                </a:solidFill>
              </a:rPr>
              <a:t>Twin flames gushed upward….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sz="1800" dirty="0" smtClean="0">
                <a:solidFill>
                  <a:prstClr val="black"/>
                </a:solidFill>
              </a:rPr>
              <a:t>8.912-920</a:t>
            </a:r>
          </a:p>
          <a:p>
            <a:endParaRPr lang="en-US" dirty="0"/>
          </a:p>
        </p:txBody>
      </p:sp>
      <p:pic>
        <p:nvPicPr>
          <p:cNvPr id="5" name="Picture 4" descr="Castro_Battle_of_Actium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1143000"/>
            <a:ext cx="3367424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4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Aeneas takes his shield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419600" cy="2581197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smtClean="0"/>
              <a:t>All these images on Vulcan’s shield,</a:t>
            </a:r>
          </a:p>
          <a:p>
            <a:pPr>
              <a:buNone/>
            </a:pPr>
            <a:r>
              <a:rPr lang="en-US" dirty="0" smtClean="0"/>
              <a:t>His mother’s gift, were wonders to Aeneas.</a:t>
            </a:r>
          </a:p>
          <a:p>
            <a:pPr>
              <a:buNone/>
            </a:pPr>
            <a:r>
              <a:rPr lang="en-US" dirty="0" smtClean="0"/>
              <a:t>Knowing nothing of the events themselves,</a:t>
            </a:r>
          </a:p>
          <a:p>
            <a:pPr>
              <a:buNone/>
            </a:pPr>
            <a:r>
              <a:rPr lang="en-US" dirty="0" smtClean="0"/>
              <a:t>He felt joy in their pictures, taking up</a:t>
            </a:r>
          </a:p>
          <a:p>
            <a:pPr>
              <a:buNone/>
            </a:pPr>
            <a:r>
              <a:rPr lang="en-US" dirty="0" smtClean="0"/>
              <a:t>Upon his shoulder all the destined acts</a:t>
            </a:r>
          </a:p>
          <a:p>
            <a:pPr>
              <a:buNone/>
            </a:pPr>
            <a:r>
              <a:rPr lang="en-US" dirty="0" smtClean="0"/>
              <a:t>And fame of his descendants.</a:t>
            </a:r>
          </a:p>
          <a:p>
            <a:pPr>
              <a:buNone/>
            </a:pPr>
            <a:r>
              <a:rPr lang="en-US" dirty="0" smtClean="0"/>
              <a:t>8. 987-992</a:t>
            </a:r>
            <a:endParaRPr lang="en-US" dirty="0"/>
          </a:p>
        </p:txBody>
      </p:sp>
      <p:pic>
        <p:nvPicPr>
          <p:cNvPr id="4" name="Picture 3" descr="15477-venus-presenting-arms-to-aeneas-nicolas-pouss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6800" y="1001170"/>
            <a:ext cx="3886200" cy="2799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4. Which two heroes participate in a night raid on the Latins in the </a:t>
            </a:r>
            <a:r>
              <a:rPr lang="en-US" i="1" dirty="0" smtClean="0"/>
              <a:t>Aeneid</a:t>
            </a:r>
            <a:r>
              <a:rPr lang="en-US" dirty="0" smtClean="0"/>
              <a:t>?</a:t>
            </a:r>
          </a:p>
          <a:p>
            <a:pPr marL="457200" indent="-457200">
              <a:buAutoNum type="alphaLcPeriod"/>
            </a:pPr>
            <a:r>
              <a:rPr lang="en-US" dirty="0" err="1" smtClean="0"/>
              <a:t>Pyramus</a:t>
            </a:r>
            <a:r>
              <a:rPr lang="en-US" dirty="0" smtClean="0"/>
              <a:t> and Thisbe</a:t>
            </a:r>
          </a:p>
          <a:p>
            <a:pPr marL="457200" indent="-457200">
              <a:buAutoNum type="alphaLcPeriod"/>
            </a:pPr>
            <a:r>
              <a:rPr lang="en-US" dirty="0" smtClean="0"/>
              <a:t>Odysseus and Diomedes</a:t>
            </a:r>
          </a:p>
          <a:p>
            <a:pPr marL="457200" indent="-457200">
              <a:buAutoNum type="alphaLcPeriod"/>
            </a:pPr>
            <a:r>
              <a:rPr lang="en-US" dirty="0" smtClean="0"/>
              <a:t>Nisus and </a:t>
            </a:r>
            <a:r>
              <a:rPr lang="en-US" dirty="0" err="1" smtClean="0"/>
              <a:t>Euryalus</a:t>
            </a:r>
            <a:endParaRPr lang="en-US" dirty="0" smtClean="0"/>
          </a:p>
          <a:p>
            <a:pPr marL="457200" indent="-457200">
              <a:buAutoNum type="alphaLcPeriod"/>
            </a:pPr>
            <a:r>
              <a:rPr lang="en-US" dirty="0" smtClean="0"/>
              <a:t>Castor and Pollux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0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Juno Sends Iris to </a:t>
            </a:r>
            <a:r>
              <a:rPr lang="en-US" dirty="0" err="1" smtClean="0"/>
              <a:t>Turnus</a:t>
            </a:r>
            <a:endParaRPr lang="en-US" dirty="0"/>
          </a:p>
        </p:txBody>
      </p:sp>
      <p:pic>
        <p:nvPicPr>
          <p:cNvPr id="4" name="Content Placeholder 3" descr="turnus-and-iri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026040" y="1295400"/>
            <a:ext cx="3794110" cy="3886200"/>
          </a:xfrm>
        </p:spPr>
      </p:pic>
      <p:sp>
        <p:nvSpPr>
          <p:cNvPr id="5" name="TextBox 4"/>
          <p:cNvSpPr txBox="1"/>
          <p:nvPr/>
        </p:nvSpPr>
        <p:spPr>
          <a:xfrm>
            <a:off x="533400" y="1371600"/>
            <a:ext cx="442999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“</a:t>
            </a:r>
            <a:r>
              <a:rPr lang="en-US" sz="1600" dirty="0" err="1" smtClean="0">
                <a:solidFill>
                  <a:prstClr val="black"/>
                </a:solidFill>
              </a:rPr>
              <a:t>Turnus</a:t>
            </a:r>
            <a:r>
              <a:rPr lang="en-US" sz="1600" dirty="0" smtClean="0">
                <a:solidFill>
                  <a:prstClr val="black"/>
                </a:solidFill>
              </a:rPr>
              <a:t>, what no god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Would dare to promise you – your heart’s desire –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The course of time has itself brought on.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Leaving his town and ships and followers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Aeneas journeyed to the Palatine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Court of Evander. Still unsatisfied,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He’s gone to distant hamlets of </a:t>
            </a:r>
            <a:r>
              <a:rPr lang="en-US" sz="1600" dirty="0" err="1" smtClean="0">
                <a:solidFill>
                  <a:prstClr val="black"/>
                </a:solidFill>
              </a:rPr>
              <a:t>Corythus</a:t>
            </a:r>
            <a:endParaRPr lang="en-US" sz="1600" dirty="0" smtClean="0">
              <a:solidFill>
                <a:prstClr val="black"/>
              </a:solidFill>
            </a:endParaRPr>
          </a:p>
          <a:p>
            <a:r>
              <a:rPr lang="en-US" sz="1600" dirty="0" smtClean="0">
                <a:solidFill>
                  <a:prstClr val="black"/>
                </a:solidFill>
              </a:rPr>
              <a:t>To rally and arm the Lydian countrymen.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Why hesitate? Now is the time to sound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The call for cavalry and war-cars, now!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Break off this lull, strike at their flurried camp,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Take it by storm!” On even wings she rose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Into the sky, inscribing her great bow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In flight upon the clouds. He knew her sign,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And lifting both his hands to starry heaven…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9. 7-23</a:t>
            </a:r>
          </a:p>
        </p:txBody>
      </p:sp>
    </p:spTree>
    <p:extLst>
      <p:ext uri="{BB962C8B-B14F-4D97-AF65-F5344CB8AC3E}">
        <p14:creationId xmlns:p14="http://schemas.microsoft.com/office/powerpoint/2010/main" val="270821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Ships Escape</a:t>
            </a:r>
            <a:endParaRPr lang="en-US" dirty="0"/>
          </a:p>
        </p:txBody>
      </p:sp>
      <p:pic>
        <p:nvPicPr>
          <p:cNvPr id="4" name="Content Placeholder 3" descr="Aeneas_Fleet_Nymph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953000" y="1371600"/>
            <a:ext cx="3604638" cy="2507832"/>
          </a:xfrm>
        </p:spPr>
      </p:pic>
      <p:sp>
        <p:nvSpPr>
          <p:cNvPr id="5" name="TextBox 4"/>
          <p:cNvSpPr txBox="1"/>
          <p:nvPr/>
        </p:nvSpPr>
        <p:spPr>
          <a:xfrm>
            <a:off x="381000" y="1371600"/>
            <a:ext cx="4191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“No desperate rallying to defend my ships,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You Trojans, no equipping men for that.</a:t>
            </a:r>
          </a:p>
          <a:p>
            <a:r>
              <a:rPr lang="en-US" sz="1600" dirty="0" err="1" smtClean="0">
                <a:solidFill>
                  <a:prstClr val="black"/>
                </a:solidFill>
              </a:rPr>
              <a:t>Turnus</a:t>
            </a:r>
            <a:r>
              <a:rPr lang="en-US" sz="1600" dirty="0" smtClean="0">
                <a:solidFill>
                  <a:prstClr val="black"/>
                </a:solidFill>
              </a:rPr>
              <a:t> may sooner fire the sea itself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Than hulls of holy pine. Ships, now go free,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Go as sea-goddesses. Your Mother sends you.”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Each broke her hawser instantly; their bows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Went under like a school of dolphins diving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Into the depths, then wondrously came up,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So many virgin forms now seaward bound.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9. 162-170</a:t>
            </a:r>
          </a:p>
        </p:txBody>
      </p:sp>
    </p:spTree>
    <p:extLst>
      <p:ext uri="{BB962C8B-B14F-4D97-AF65-F5344CB8AC3E}">
        <p14:creationId xmlns:p14="http://schemas.microsoft.com/office/powerpoint/2010/main" val="123148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543800" cy="16002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Nisus and </a:t>
            </a:r>
            <a:r>
              <a:rPr lang="en-US" sz="3600" dirty="0" err="1" smtClean="0"/>
              <a:t>Euryalus</a:t>
            </a:r>
            <a:r>
              <a:rPr lang="en-US" sz="3600" dirty="0" smtClean="0"/>
              <a:t> Go On a Night Raid</a:t>
            </a:r>
            <a:endParaRPr lang="en-US" sz="3600" dirty="0"/>
          </a:p>
        </p:txBody>
      </p:sp>
      <p:pic>
        <p:nvPicPr>
          <p:cNvPr id="4" name="Content Placeholder 3" descr="nisus_et_euryale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0" y="928657"/>
            <a:ext cx="3134347" cy="3886200"/>
          </a:xfrm>
        </p:spPr>
      </p:pic>
      <p:sp>
        <p:nvSpPr>
          <p:cNvPr id="5" name="TextBox 4"/>
          <p:cNvSpPr txBox="1"/>
          <p:nvPr/>
        </p:nvSpPr>
        <p:spPr>
          <a:xfrm>
            <a:off x="838200" y="609600"/>
            <a:ext cx="410650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… ordering Nisus to speak out. He did so,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Saying: “Soldiers of Aeneas, listen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With open minds, and let what we propose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Be looked on without reference to our years.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The </a:t>
            </a:r>
            <a:r>
              <a:rPr lang="en-US" sz="1600" dirty="0" err="1" smtClean="0">
                <a:solidFill>
                  <a:prstClr val="black"/>
                </a:solidFill>
              </a:rPr>
              <a:t>Rutulians</a:t>
            </a:r>
            <a:r>
              <a:rPr lang="en-US" sz="1600" dirty="0" smtClean="0">
                <a:solidFill>
                  <a:prstClr val="black"/>
                </a:solidFill>
              </a:rPr>
              <a:t> have quieted down. Their wine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Has put them all to sleep. But we make out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An opening for a sortie where the road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Divides there at the gate nearest the sea,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A gap at that point in their line of fires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With only black smoke rising. If you let us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Take advantage of this to find our way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To Aeneas and </a:t>
            </a:r>
            <a:r>
              <a:rPr lang="en-US" sz="1600" dirty="0" err="1" smtClean="0">
                <a:solidFill>
                  <a:prstClr val="black"/>
                </a:solidFill>
              </a:rPr>
              <a:t>Pallanteum</a:t>
            </a:r>
            <a:r>
              <a:rPr lang="en-US" sz="1600" dirty="0" smtClean="0">
                <a:solidFill>
                  <a:prstClr val="black"/>
                </a:solidFill>
              </a:rPr>
              <a:t>, you’ll see us back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With plunder before long, and slaughter done.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No fear the path will fool us; many times,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Hunting in these valleys, we have come in view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Of the town’s outposts, and we know the river,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The whole course of it.”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9. 324-340</a:t>
            </a:r>
            <a:endParaRPr 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12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Death of </a:t>
            </a:r>
            <a:r>
              <a:rPr lang="en-US" dirty="0" err="1" smtClean="0"/>
              <a:t>Euryalus</a:t>
            </a:r>
            <a:endParaRPr lang="en-US" dirty="0"/>
          </a:p>
        </p:txBody>
      </p:sp>
      <p:pic>
        <p:nvPicPr>
          <p:cNvPr id="4" name="Content Placeholder 3" descr="poppy_squar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943600" y="1524000"/>
            <a:ext cx="2686050" cy="2305050"/>
          </a:xfrm>
        </p:spPr>
      </p:pic>
      <p:sp>
        <p:nvSpPr>
          <p:cNvPr id="5" name="TextBox 4"/>
          <p:cNvSpPr txBox="1"/>
          <p:nvPr/>
        </p:nvSpPr>
        <p:spPr>
          <a:xfrm>
            <a:off x="533400" y="1447800"/>
            <a:ext cx="522085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But while he clamored,</a:t>
            </a:r>
          </a:p>
          <a:p>
            <a:r>
              <a:rPr lang="en-US" dirty="0" err="1" smtClean="0">
                <a:solidFill>
                  <a:prstClr val="black"/>
                </a:solidFill>
              </a:rPr>
              <a:t>Volcens</a:t>
            </a:r>
            <a:r>
              <a:rPr lang="en-US" dirty="0" smtClean="0">
                <a:solidFill>
                  <a:prstClr val="black"/>
                </a:solidFill>
              </a:rPr>
              <a:t>’ blade, thrust hard, passed through the ribs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And breached the snow-white chest. </a:t>
            </a:r>
            <a:r>
              <a:rPr lang="en-US" dirty="0" err="1" smtClean="0">
                <a:solidFill>
                  <a:prstClr val="black"/>
                </a:solidFill>
              </a:rPr>
              <a:t>Euryalus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In death went reeling down,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And blood streamed on his handsome length, his neck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Collapsing let his head fall on his shoulder –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As a bright flower cut by a passing plow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Will droop and wither slowly, or a poppy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Bow its head upon its tired stalk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When overborne by a passing rain.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9.611-620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Euryalus</a:t>
            </a:r>
            <a:r>
              <a:rPr lang="en-US" dirty="0" smtClean="0"/>
              <a:t>’ Mother Laments</a:t>
            </a:r>
            <a:endParaRPr lang="en-US" dirty="0"/>
          </a:p>
        </p:txBody>
      </p:sp>
      <p:pic>
        <p:nvPicPr>
          <p:cNvPr id="4" name="Content Placeholder 3" descr="index.php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19800" y="1524000"/>
            <a:ext cx="2925213" cy="2057400"/>
          </a:xfrm>
        </p:spPr>
      </p:pic>
      <p:sp>
        <p:nvSpPr>
          <p:cNvPr id="5" name="TextBox 4"/>
          <p:cNvSpPr txBox="1"/>
          <p:nvPr/>
        </p:nvSpPr>
        <p:spPr>
          <a:xfrm>
            <a:off x="609600" y="533400"/>
            <a:ext cx="4892493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“Must I see you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Even like this, </a:t>
            </a:r>
            <a:r>
              <a:rPr lang="en-US" sz="1400" dirty="0" err="1" smtClean="0">
                <a:solidFill>
                  <a:prstClr val="black"/>
                </a:solidFill>
              </a:rPr>
              <a:t>Euryalus</a:t>
            </a:r>
            <a:r>
              <a:rPr lang="en-US" sz="1400" dirty="0" smtClean="0">
                <a:solidFill>
                  <a:prstClr val="black"/>
                </a:solidFill>
              </a:rPr>
              <a:t>? You that were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In these last days the comfort of my age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Could leave me, could you, cruel boy, alone?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Sent into danger so, had you no time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For your poor mother’s last farewell? Ah, god,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You lie now in a strange land, carrion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For Latin dogs and birds, and I your mother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Never took you – your body – out for burial,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Nor closed your eyes nor washed your wounds nor dressed you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In the fine robe I had been weaving for you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Night and day, in haste, before the loom,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Easing an old woman’s pain. But where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Shall I go now? Where is the earth that holds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Your trunk dismembered, all your mangled body?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This – is this all of yourself, my son,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That you bring back to me? By sea and land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Did I keep this beside me? Put your spears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Into me, </a:t>
            </a:r>
            <a:r>
              <a:rPr lang="en-US" sz="1400" dirty="0" err="1" smtClean="0">
                <a:solidFill>
                  <a:prstClr val="black"/>
                </a:solidFill>
              </a:rPr>
              <a:t>Rutulians</a:t>
            </a:r>
            <a:r>
              <a:rPr lang="en-US" sz="1400" dirty="0" smtClean="0">
                <a:solidFill>
                  <a:prstClr val="black"/>
                </a:solidFill>
              </a:rPr>
              <a:t>, if you can be moved,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Let fly your javelins all at me, and let me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Be the first you kill…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9.680-701</a:t>
            </a:r>
            <a:endParaRPr 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77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Ascanius</a:t>
            </a:r>
            <a:r>
              <a:rPr lang="en-US" dirty="0" smtClean="0"/>
              <a:t>’ First Blood</a:t>
            </a:r>
            <a:endParaRPr lang="en-US" dirty="0"/>
          </a:p>
        </p:txBody>
      </p:sp>
      <p:pic>
        <p:nvPicPr>
          <p:cNvPr id="4" name="Content Placeholder 3" descr="Ascanius_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265902" y="1524000"/>
            <a:ext cx="3009418" cy="2971800"/>
          </a:xfr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468205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At that moment in the quarter of high air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Apollo with flowing hair, from a throne of cloud,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Looked down upon </a:t>
            </a:r>
            <a:r>
              <a:rPr lang="en-US" dirty="0" err="1" smtClean="0">
                <a:solidFill>
                  <a:prstClr val="black"/>
                </a:solidFill>
              </a:rPr>
              <a:t>Ausonian</a:t>
            </a:r>
            <a:r>
              <a:rPr lang="en-US" dirty="0" smtClean="0">
                <a:solidFill>
                  <a:prstClr val="black"/>
                </a:solidFill>
              </a:rPr>
              <a:t> troops and town.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He spoke to the victor, </a:t>
            </a:r>
            <a:r>
              <a:rPr lang="en-US" dirty="0" err="1" smtClean="0">
                <a:solidFill>
                  <a:prstClr val="black"/>
                </a:solidFill>
              </a:rPr>
              <a:t>Iulus</a:t>
            </a:r>
            <a:r>
              <a:rPr lang="en-US" dirty="0" smtClean="0">
                <a:solidFill>
                  <a:prstClr val="black"/>
                </a:solidFill>
              </a:rPr>
              <a:t>: “Blessed be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Your new-found manhood, child. By striving so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Men reach the stars, dear son of gods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And sire of gods to come. All fated wars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Will quiet down, and justly, in the end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Under descendants of </a:t>
            </a:r>
            <a:r>
              <a:rPr lang="en-US" dirty="0" err="1" smtClean="0">
                <a:solidFill>
                  <a:prstClr val="black"/>
                </a:solidFill>
              </a:rPr>
              <a:t>Assacrus</a:t>
            </a:r>
            <a:r>
              <a:rPr lang="en-US" dirty="0" smtClean="0">
                <a:solidFill>
                  <a:prstClr val="black"/>
                </a:solidFill>
              </a:rPr>
              <a:t>,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For Troy no longer bounds you.”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9. 888-898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0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5. What is the name of </a:t>
            </a:r>
            <a:r>
              <a:rPr lang="en-US" dirty="0" err="1" smtClean="0"/>
              <a:t>Latinus</a:t>
            </a:r>
            <a:r>
              <a:rPr lang="en-US" dirty="0" smtClean="0"/>
              <a:t>’ wife?</a:t>
            </a:r>
          </a:p>
          <a:p>
            <a:pPr marL="457200" indent="-457200">
              <a:buAutoNum type="alphaLcPeriod"/>
            </a:pPr>
            <a:r>
              <a:rPr lang="en-US" dirty="0" err="1" smtClean="0"/>
              <a:t>Lavinia</a:t>
            </a:r>
            <a:endParaRPr lang="en-US" dirty="0" smtClean="0"/>
          </a:p>
          <a:p>
            <a:pPr marL="457200" indent="-457200">
              <a:buAutoNum type="alphaLcPeriod"/>
            </a:pPr>
            <a:r>
              <a:rPr lang="en-US" dirty="0" smtClean="0"/>
              <a:t>Amata</a:t>
            </a:r>
          </a:p>
          <a:p>
            <a:pPr marL="457200" indent="-457200">
              <a:buAutoNum type="alphaLcPeriod"/>
            </a:pPr>
            <a:r>
              <a:rPr lang="en-US" dirty="0" err="1" smtClean="0"/>
              <a:t>Allecto</a:t>
            </a:r>
            <a:endParaRPr lang="en-US" dirty="0" smtClean="0"/>
          </a:p>
          <a:p>
            <a:pPr marL="457200" indent="-457200">
              <a:buAutoNum type="alphaLcPeriod"/>
            </a:pPr>
            <a:r>
              <a:rPr lang="en-US" dirty="0" smtClean="0"/>
              <a:t>Camilla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13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3. How will Phaedra get her revenge on Hippolytus?</a:t>
            </a:r>
          </a:p>
          <a:p>
            <a:pPr marL="457200" indent="-457200">
              <a:buAutoNum type="alphaLcPeriod"/>
            </a:pPr>
            <a:r>
              <a:rPr lang="en-US" dirty="0" smtClean="0"/>
              <a:t>By killing herself</a:t>
            </a:r>
          </a:p>
          <a:p>
            <a:pPr marL="457200" indent="-457200">
              <a:buAutoNum type="alphaLcPeriod"/>
            </a:pPr>
            <a:r>
              <a:rPr lang="en-US" dirty="0" smtClean="0"/>
              <a:t>By falsely accusing him of assaulting her</a:t>
            </a:r>
          </a:p>
          <a:p>
            <a:pPr marL="457200" indent="-457200">
              <a:buAutoNum type="alphaLcPeriod"/>
            </a:pPr>
            <a:r>
              <a:rPr lang="en-US" dirty="0" smtClean="0"/>
              <a:t>By killing him</a:t>
            </a:r>
          </a:p>
          <a:p>
            <a:pPr marL="457200" indent="-457200">
              <a:buAutoNum type="alphaLcPeriod"/>
            </a:pPr>
            <a:r>
              <a:rPr lang="en-US" dirty="0" smtClean="0"/>
              <a:t>Both A and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46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4. Which of the following happens to Hippolytus?	</a:t>
            </a:r>
          </a:p>
          <a:p>
            <a:pPr marL="457200" indent="-457200">
              <a:buAutoNum type="alphaLcPeriod"/>
            </a:pPr>
            <a:r>
              <a:rPr lang="en-US" dirty="0" smtClean="0"/>
              <a:t>He loses control of his chariot</a:t>
            </a:r>
            <a:endParaRPr lang="en-US" dirty="0"/>
          </a:p>
          <a:p>
            <a:pPr marL="457200" indent="-457200">
              <a:buAutoNum type="alphaLcPeriod"/>
            </a:pPr>
            <a:r>
              <a:rPr lang="en-US" dirty="0" smtClean="0"/>
              <a:t>His father curses him</a:t>
            </a:r>
          </a:p>
          <a:p>
            <a:pPr marL="457200" indent="-457200">
              <a:buAutoNum type="alphaLcPeriod"/>
            </a:pPr>
            <a:r>
              <a:rPr lang="en-US" dirty="0" smtClean="0"/>
              <a:t>A bull attacks him from the sea</a:t>
            </a:r>
          </a:p>
          <a:p>
            <a:pPr marL="457200" indent="-457200">
              <a:buAutoNum type="alphaLcPeriod"/>
            </a:pPr>
            <a:r>
              <a:rPr lang="en-US" dirty="0" smtClean="0"/>
              <a:t>All of the above</a:t>
            </a:r>
          </a:p>
        </p:txBody>
      </p:sp>
    </p:spTree>
    <p:extLst>
      <p:ext uri="{BB962C8B-B14F-4D97-AF65-F5344CB8AC3E}">
        <p14:creationId xmlns:p14="http://schemas.microsoft.com/office/powerpoint/2010/main" val="30441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5. Who gives Theseus the curse he uses against his son?</a:t>
            </a:r>
          </a:p>
          <a:p>
            <a:pPr marL="457200" indent="-457200">
              <a:buAutoNum type="alphaLcPeriod"/>
            </a:pPr>
            <a:r>
              <a:rPr lang="en-US" dirty="0" smtClean="0"/>
              <a:t>Poseidon</a:t>
            </a:r>
          </a:p>
          <a:p>
            <a:pPr marL="457200" indent="-457200">
              <a:buAutoNum type="alphaLcPeriod"/>
            </a:pPr>
            <a:r>
              <a:rPr lang="en-US" dirty="0" smtClean="0"/>
              <a:t>Zeus</a:t>
            </a:r>
          </a:p>
          <a:p>
            <a:pPr marL="457200" indent="-457200">
              <a:buAutoNum type="alphaLcPeriod"/>
            </a:pPr>
            <a:r>
              <a:rPr lang="en-US" dirty="0" smtClean="0"/>
              <a:t>Hades</a:t>
            </a:r>
          </a:p>
          <a:p>
            <a:pPr marL="457200" indent="-457200">
              <a:buAutoNum type="alphaLcPeriod"/>
            </a:pPr>
            <a:r>
              <a:rPr lang="en-US" dirty="0" smtClean="0"/>
              <a:t>His Mother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78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What is the name of the king whom Aeneas meets in Book 7?</a:t>
            </a:r>
            <a:br>
              <a:rPr lang="en-US" dirty="0" smtClean="0"/>
            </a:br>
            <a:r>
              <a:rPr lang="en-US" dirty="0" smtClean="0"/>
              <a:t>	a. </a:t>
            </a:r>
            <a:r>
              <a:rPr lang="en-US" dirty="0" err="1" smtClean="0"/>
              <a:t>Lavinia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b. </a:t>
            </a:r>
            <a:r>
              <a:rPr lang="en-US" dirty="0" err="1" smtClean="0"/>
              <a:t>Latinus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c. </a:t>
            </a:r>
            <a:r>
              <a:rPr lang="en-US" dirty="0" err="1" smtClean="0"/>
              <a:t>Picus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d. Faunus</a:t>
            </a:r>
          </a:p>
        </p:txBody>
      </p:sp>
    </p:spTree>
    <p:extLst>
      <p:ext uri="{BB962C8B-B14F-4D97-AF65-F5344CB8AC3E}">
        <p14:creationId xmlns:p14="http://schemas.microsoft.com/office/powerpoint/2010/main" val="283920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Who is Aeneas’ rival for </a:t>
            </a:r>
            <a:r>
              <a:rPr lang="en-US" dirty="0" err="1" smtClean="0"/>
              <a:t>Lavinia’s</a:t>
            </a:r>
            <a:r>
              <a:rPr lang="en-US" dirty="0" smtClean="0"/>
              <a:t> hand in marriage?</a:t>
            </a:r>
          </a:p>
          <a:p>
            <a:pPr marL="457200" indent="-457200">
              <a:buAutoNum type="alphaLcPeriod"/>
            </a:pPr>
            <a:r>
              <a:rPr lang="en-US" dirty="0" err="1" smtClean="0"/>
              <a:t>Allecto</a:t>
            </a:r>
            <a:endParaRPr lang="en-US" dirty="0" smtClean="0"/>
          </a:p>
          <a:p>
            <a:pPr marL="457200" indent="-457200">
              <a:buAutoNum type="alphaLcPeriod"/>
            </a:pPr>
            <a:r>
              <a:rPr lang="en-US" dirty="0" err="1" smtClean="0"/>
              <a:t>Mezentius</a:t>
            </a:r>
            <a:endParaRPr lang="en-US" dirty="0" smtClean="0"/>
          </a:p>
          <a:p>
            <a:pPr marL="457200" indent="-457200">
              <a:buAutoNum type="alphaLcPeriod"/>
            </a:pPr>
            <a:r>
              <a:rPr lang="en-US" dirty="0" err="1" smtClean="0"/>
              <a:t>Lausus</a:t>
            </a:r>
            <a:endParaRPr lang="en-US" dirty="0" smtClean="0"/>
          </a:p>
          <a:p>
            <a:pPr marL="457200" indent="-457200">
              <a:buAutoNum type="alphaLcPeriod"/>
            </a:pPr>
            <a:r>
              <a:rPr lang="en-US" dirty="0" err="1" smtClean="0"/>
              <a:t>Turnus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0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Caieta</a:t>
            </a:r>
            <a:endParaRPr lang="en-US" dirty="0"/>
          </a:p>
        </p:txBody>
      </p:sp>
      <p:pic>
        <p:nvPicPr>
          <p:cNvPr id="4" name="Content Placeholder 3" descr="h2_88.3.8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638800" y="1295400"/>
            <a:ext cx="2857500" cy="3248025"/>
          </a:xfrm>
        </p:spPr>
      </p:pic>
      <p:sp>
        <p:nvSpPr>
          <p:cNvPr id="5" name="TextBox 4"/>
          <p:cNvSpPr txBox="1"/>
          <p:nvPr/>
        </p:nvSpPr>
        <p:spPr>
          <a:xfrm>
            <a:off x="545335" y="990600"/>
            <a:ext cx="487524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Aeneas made his way </a:t>
            </a:r>
          </a:p>
          <a:p>
            <a:r>
              <a:rPr lang="en-US" dirty="0" smtClean="0"/>
              <a:t>Straight to the ships to see his crews again,</a:t>
            </a:r>
          </a:p>
          <a:p>
            <a:r>
              <a:rPr lang="en-US" dirty="0" smtClean="0"/>
              <a:t>Then sailed directly to </a:t>
            </a:r>
            <a:r>
              <a:rPr lang="en-US" dirty="0" err="1" smtClean="0"/>
              <a:t>Caieta’s</a:t>
            </a:r>
            <a:r>
              <a:rPr lang="en-US" dirty="0" smtClean="0"/>
              <a:t> port.</a:t>
            </a:r>
          </a:p>
          <a:p>
            <a:r>
              <a:rPr lang="en-US" dirty="0" smtClean="0"/>
              <a:t>Bow anchors out, the sterns rest on the beach.</a:t>
            </a:r>
          </a:p>
          <a:p>
            <a:r>
              <a:rPr lang="en-US" dirty="0" smtClean="0"/>
              <a:t>Nurse </a:t>
            </a:r>
            <a:r>
              <a:rPr lang="en-US" dirty="0" err="1" smtClean="0"/>
              <a:t>Caieta</a:t>
            </a:r>
            <a:r>
              <a:rPr lang="en-US" dirty="0" smtClean="0"/>
              <a:t> of Aeneas, in death you too</a:t>
            </a:r>
          </a:p>
          <a:p>
            <a:r>
              <a:rPr lang="en-US" dirty="0" smtClean="0"/>
              <a:t>Conferred your fame through ages on our coast,</a:t>
            </a:r>
          </a:p>
          <a:p>
            <a:r>
              <a:rPr lang="en-US" dirty="0" smtClean="0"/>
              <a:t>Still honored in your last bed, as you are,</a:t>
            </a:r>
          </a:p>
          <a:p>
            <a:r>
              <a:rPr lang="en-US" dirty="0" smtClean="0"/>
              <a:t>And if this glory matters in the end</a:t>
            </a:r>
          </a:p>
          <a:p>
            <a:r>
              <a:rPr lang="en-US" dirty="0" smtClean="0"/>
              <a:t>Your name tells of your grave in great Hesperia.</a:t>
            </a:r>
          </a:p>
          <a:p>
            <a:r>
              <a:rPr lang="en-US" dirty="0" smtClean="0"/>
              <a:t>When he had seen </a:t>
            </a:r>
            <a:r>
              <a:rPr lang="en-US" dirty="0" err="1" smtClean="0"/>
              <a:t>Caieta’s</a:t>
            </a:r>
            <a:r>
              <a:rPr lang="en-US" dirty="0" smtClean="0"/>
              <a:t> funeral</a:t>
            </a:r>
          </a:p>
          <a:p>
            <a:r>
              <a:rPr lang="en-US" dirty="0" smtClean="0"/>
              <a:t>Performed, her mound of tomb heaped up, Aeneas</a:t>
            </a:r>
          </a:p>
          <a:p>
            <a:r>
              <a:rPr lang="en-US" dirty="0" smtClean="0"/>
              <a:t>Waited until the sea went down, then cleared</a:t>
            </a:r>
          </a:p>
          <a:p>
            <a:r>
              <a:rPr lang="en-US" dirty="0" smtClean="0"/>
              <a:t>Her harbor under sail.</a:t>
            </a:r>
          </a:p>
          <a:p>
            <a:r>
              <a:rPr lang="en-US" dirty="0" smtClean="0"/>
              <a:t>6.1219-7.9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CLAS 220 Introduction to Classical Mythology&amp;quot;&quot;/&gt;&lt;property id=&quot;20307&quot; value=&quot;256&quot;/&gt;&lt;/object&gt;&lt;object type=&quot;3&quot; unique_id=&quot;10024&quot;&gt;&lt;property id=&quot;20148&quot; value=&quot;5&quot;/&gt;&lt;property id=&quot;20300&quot; value=&quot;Slide 9 - &amp;quot;Caieta&amp;quot;&quot;/&gt;&lt;property id=&quot;20307&quot; value=&quot;278&quot;/&gt;&lt;/object&gt;&lt;object type=&quot;3&quot; unique_id=&quot;10025&quot;&gt;&lt;property id=&quot;20148&quot; value=&quot;5&quot;/&gt;&lt;property id=&quot;20300&quot; value=&quot;Slide 11 - &amp;quot;The Muse Invoked&amp;quot;&quot;/&gt;&lt;property id=&quot;20307&quot; value=&quot;279&quot;/&gt;&lt;/object&gt;&lt;object type=&quot;3&quot; unique_id=&quot;10026&quot;&gt;&lt;property id=&quot;20148&quot; value=&quot;5&quot;/&gt;&lt;property id=&quot;20300&quot; value=&quot;Slide 13 - &amp;quot;We Meet Lavinia&amp;quot;&quot;/&gt;&lt;property id=&quot;20307&quot; value=&quot;280&quot;/&gt;&lt;/object&gt;&lt;object type=&quot;3&quot; unique_id=&quot;10027&quot;&gt;&lt;property id=&quot;20148&quot; value=&quot;5&quot;/&gt;&lt;property id=&quot;20300&quot; value=&quot;Slide 14 - &amp;quot;Juno Has a Cunning Plan&amp;quot;&quot;/&gt;&lt;property id=&quot;20307&quot; value=&quot;282&quot;/&gt;&lt;/object&gt;&lt;object type=&quot;3&quot; unique_id=&quot;10028&quot;&gt;&lt;property id=&quot;20148&quot; value=&quot;5&quot;/&gt;&lt;property id=&quot;20300&quot; value=&quot;Slide 18 - &amp;quot;Amata Goes Wild &amp;quot;&quot;/&gt;&lt;property id=&quot;20307&quot; value=&quot;283&quot;/&gt;&lt;/object&gt;&lt;object type=&quot;3&quot; unique_id=&quot;10029&quot;&gt;&lt;property id=&quot;20148&quot; value=&quot;5&quot;/&gt;&lt;property id=&quot;20300&quot; value=&quot;Slide 19 - &amp;quot;Turnus is Enraged&amp;quot;&quot;/&gt;&lt;property id=&quot;20307&quot; value=&quot;284&quot;/&gt;&lt;/object&gt;&lt;object type=&quot;3&quot; unique_id=&quot;10030&quot;&gt;&lt;property id=&quot;20148&quot; value=&quot;5&quot;/&gt;&lt;property id=&quot;20300&quot; value=&quot;Slide 20 - &amp;quot;Ascanius/Iulus Shoots the Wrong Deer&amp;quot;&quot;/&gt;&lt;property id=&quot;20307&quot; value=&quot;285&quot;/&gt;&lt;/object&gt;&lt;object type=&quot;3&quot; unique_id=&quot;10031&quot;&gt;&lt;property id=&quot;20148&quot; value=&quot;5&quot;/&gt;&lt;property id=&quot;20300&quot; value=&quot;Slide 21 - &amp;quot;Latinus Refuses to Shut  the Gates of the Temple of Janus&amp;quot;&quot;/&gt;&lt;property id=&quot;20307&quot; value=&quot;286&quot;/&gt;&lt;/object&gt;&lt;object type=&quot;3&quot; unique_id=&quot;10032&quot;&gt;&lt;property id=&quot;20148&quot; value=&quot;5&quot;/&gt;&lt;property id=&quot;20300&quot; value=&quot;Slide 24 - &amp;quot;Aeneas Meets Evander in Future Rome&amp;quot;&quot;/&gt;&lt;property id=&quot;20307&quot; value=&quot;287&quot;/&gt;&lt;/object&gt;&lt;object type=&quot;3&quot; unique_id=&quot;10033&quot;&gt;&lt;property id=&quot;20148&quot; value=&quot;5&quot;/&gt;&lt;property id=&quot;20300&quot; value=&quot;Slide 25 - &amp;quot;Hercules and Cacus&amp;quot;&quot;/&gt;&lt;property id=&quot;20307&quot; value=&quot;288&quot;/&gt;&lt;/object&gt;&lt;object type=&quot;3&quot; unique_id=&quot;10034&quot;&gt;&lt;property id=&quot;20148&quot; value=&quot;5&quot;/&gt;&lt;property id=&quot;20300&quot; value=&quot;Slide 26 - &amp;quot;Aeneas Tours the Future&amp;quot;&quot;/&gt;&lt;property id=&quot;20307&quot; value=&quot;289&quot;/&gt;&lt;/object&gt;&lt;object type=&quot;3&quot; unique_id=&quot;10035&quot;&gt;&lt;property id=&quot;20148&quot; value=&quot;5&quot;/&gt;&lt;property id=&quot;20300&quot; value=&quot;Slide 28 - &amp;quot;The Shield of Aeneas &amp;quot;&quot;/&gt;&lt;property id=&quot;20307&quot; value=&quot;290&quot;/&gt;&lt;/object&gt;&lt;object type=&quot;3&quot; unique_id=&quot;10036&quot;&gt;&lt;property id=&quot;20148&quot; value=&quot;5&quot;/&gt;&lt;property id=&quot;20300&quot; value=&quot;Slide 29 - &amp;quot;The Shield:  Romulus and Remus&amp;quot;&quot;/&gt;&lt;property id=&quot;20307&quot; value=&quot;291&quot;/&gt;&lt;/object&gt;&lt;object type=&quot;3&quot; unique_id=&quot;10037&quot;&gt;&lt;property id=&quot;20148&quot; value=&quot;5&quot;/&gt;&lt;property id=&quot;20300&quot; value=&quot;Slide 31 - &amp;quot;Aeneas takes his shield&amp;quot;&quot;/&gt;&lt;property id=&quot;20307&quot; value=&quot;292&quot;/&gt;&lt;/object&gt;&lt;object type=&quot;3&quot; unique_id=&quot;10613&quot;&gt;&lt;property id=&quot;20148&quot; value=&quot;5&quot;/&gt;&lt;property id=&quot;20300&quot; value=&quot;Slide 33 - &amp;quot;Juno Sends Iris to Turnus&amp;quot;&quot;/&gt;&lt;property id=&quot;20307&quot; value=&quot;293&quot;/&gt;&lt;/object&gt;&lt;object type=&quot;3&quot; unique_id=&quot;10614&quot;&gt;&lt;property id=&quot;20148&quot; value=&quot;5&quot;/&gt;&lt;property id=&quot;20300&quot; value=&quot;Slide 34 - &amp;quot;The Ships Escape&amp;quot;&quot;/&gt;&lt;property id=&quot;20307&quot; value=&quot;294&quot;/&gt;&lt;/object&gt;&lt;object type=&quot;3&quot; unique_id=&quot;10615&quot;&gt;&lt;property id=&quot;20148&quot; value=&quot;5&quot;/&gt;&lt;property id=&quot;20300&quot; value=&quot;Slide 35 - &amp;quot;Nisus and Euryalus Go On a Night Raid&amp;quot;&quot;/&gt;&lt;property id=&quot;20307&quot; value=&quot;295&quot;/&gt;&lt;/object&gt;&lt;object type=&quot;3&quot; unique_id=&quot;10616&quot;&gt;&lt;property id=&quot;20148&quot; value=&quot;5&quot;/&gt;&lt;property id=&quot;20300&quot; value=&quot;Slide 36 - &amp;quot;The Death of Euryalus&amp;quot;&quot;/&gt;&lt;property id=&quot;20307&quot; value=&quot;296&quot;/&gt;&lt;/object&gt;&lt;object type=&quot;3&quot; unique_id=&quot;10617&quot;&gt;&lt;property id=&quot;20148&quot; value=&quot;5&quot;/&gt;&lt;property id=&quot;20300&quot; value=&quot;Slide 37 - &amp;quot;Euryalus’ Mother Laments&amp;quot;&quot;/&gt;&lt;property id=&quot;20307&quot; value=&quot;297&quot;/&gt;&lt;/object&gt;&lt;object type=&quot;3&quot; unique_id=&quot;10618&quot;&gt;&lt;property id=&quot;20148&quot; value=&quot;5&quot;/&gt;&lt;property id=&quot;20300&quot; value=&quot;Slide 38 - &amp;quot;Ascanius’ First Blood&amp;quot;&quot;/&gt;&lt;property id=&quot;20307&quot; value=&quot;298&quot;/&gt;&lt;/object&gt;&lt;object type=&quot;3&quot; unique_id=&quot;10751&quot;&gt;&lt;property id=&quot;20148&quot; value=&quot;5&quot;/&gt;&lt;property id=&quot;20300&quot; value=&quot;Slide 30 - &amp;quot;The Shield: Actium&amp;quot;&quot;/&gt;&lt;property id=&quot;20307&quot; value=&quot;299&quot;/&gt;&lt;/object&gt;&lt;object type=&quot;3&quot; unique_id=&quot;10920&quot;&gt;&lt;property id=&quot;20148&quot; value=&quot;5&quot;/&gt;&lt;property id=&quot;20300&quot; value=&quot;Slide 10 - &amp;quot;The path not taken&amp;quot;&quot;/&gt;&lt;property id=&quot;20307&quot; value=&quot;300&quot;/&gt;&lt;/object&gt;&lt;object type=&quot;3&quot; unique_id=&quot;10996&quot;&gt;&lt;property id=&quot;20148&quot; value=&quot;5&quot;/&gt;&lt;property id=&quot;20300&quot; value=&quot;Slide 12 - &amp;quot;Introducing Latinus&amp;quot;&quot;/&gt;&lt;property id=&quot;20307&quot; value=&quot;301&quot;/&gt;&lt;/object&gt;&lt;object type=&quot;3&quot; unique_id=&quot;11127&quot;&gt;&lt;property id=&quot;20148&quot; value=&quot;5&quot;/&gt;&lt;property id=&quot;20300&quot; value=&quot;Slide 15 - &amp;quot;A prophecy fulfilled&amp;quot;&quot;/&gt;&lt;property id=&quot;20307&quot; value=&quot;302&quot;/&gt;&lt;/object&gt;&lt;object type=&quot;3&quot; unique_id=&quot;11290&quot;&gt;&lt;property id=&quot;20148&quot; value=&quot;5&quot;/&gt;&lt;property id=&quot;20300&quot; value=&quot;Slide 16 - &amp;quot;Latinus’ Palace&amp;quot;&quot;/&gt;&lt;property id=&quot;20307&quot; value=&quot;303&quot;/&gt;&lt;/object&gt;&lt;object type=&quot;3&quot; unique_id=&quot;11291&quot;&gt;&lt;property id=&quot;20148&quot; value=&quot;5&quot;/&gt;&lt;property id=&quot;20300&quot; value=&quot;Slide 17 - &amp;quot;Aeneas asks a favour&amp;quot;&quot;/&gt;&lt;property id=&quot;20307&quot; value=&quot;304&quot;/&gt;&lt;/object&gt;&lt;object type=&quot;3&quot; unique_id=&quot;11379&quot;&gt;&lt;property id=&quot;20148&quot; value=&quot;5&quot;/&gt;&lt;property id=&quot;20300&quot; value=&quot;Slide 22 - &amp;quot;Catalog of Latin Allies&amp;quot;&quot;/&gt;&lt;property id=&quot;20307&quot; value=&quot;305&quot;/&gt;&lt;/object&gt;&lt;object type=&quot;3&quot; unique_id=&quot;11470&quot;&gt;&lt;property id=&quot;20148&quot; value=&quot;5&quot;/&gt;&lt;property id=&quot;20300&quot; value=&quot;Slide 27 - &amp;quot;Evander commits his son to war&amp;quot;&quot;/&gt;&lt;property id=&quot;20307&quot; value=&quot;306&quot;/&gt;&lt;/object&gt;&lt;object type=&quot;3&quot; unique_id=&quot;11813&quot;&gt;&lt;property id=&quot;20148&quot; value=&quot;5&quot;/&gt;&lt;property id=&quot;20300&quot; value=&quot;Slide 7 - &amp;quot;Quiz Question&amp;quot;&quot;/&gt;&lt;property id=&quot;20307&quot; value=&quot;307&quot;/&gt;&lt;/object&gt;&lt;object type=&quot;3&quot; unique_id=&quot;11814&quot;&gt;&lt;property id=&quot;20148&quot; value=&quot;5&quot;/&gt;&lt;property id=&quot;20300&quot; value=&quot;Slide 8 - &amp;quot;Quiz Question&amp;quot;&quot;/&gt;&lt;property id=&quot;20307&quot; value=&quot;308&quot;/&gt;&lt;/object&gt;&lt;object type=&quot;3&quot; unique_id=&quot;11815&quot;&gt;&lt;property id=&quot;20148&quot; value=&quot;5&quot;/&gt;&lt;property id=&quot;20300&quot; value=&quot;Slide 23 - &amp;quot;Quiz Question&amp;quot;&quot;/&gt;&lt;property id=&quot;20307&quot; value=&quot;309&quot;/&gt;&lt;/object&gt;&lt;object type=&quot;3&quot; unique_id=&quot;11816&quot;&gt;&lt;property id=&quot;20148&quot; value=&quot;5&quot;/&gt;&lt;property id=&quot;20300&quot; value=&quot;Slide 32 - &amp;quot;Quiz Question&amp;quot;&quot;/&gt;&lt;property id=&quot;20307&quot; value=&quot;310&quot;/&gt;&lt;/object&gt;&lt;object type=&quot;3&quot; unique_id=&quot;11817&quot;&gt;&lt;property id=&quot;20148&quot; value=&quot;5&quot;/&gt;&lt;property id=&quot;20300&quot; value=&quot;Slide 39 - &amp;quot;Quiz Question&amp;quot;&quot;/&gt;&lt;property id=&quot;20307&quot; value=&quot;311&quot;/&gt;&lt;/object&gt;&lt;object type=&quot;3&quot; unique_id=&quot;13664&quot;&gt;&lt;property id=&quot;20148&quot; value=&quot;5&quot;/&gt;&lt;property id=&quot;20300&quot; value=&quot;Slide 2 - &amp;quot;Quiz Question&amp;quot;&quot;/&gt;&lt;property id=&quot;20307&quot; value=&quot;312&quot;/&gt;&lt;/object&gt;&lt;object type=&quot;3&quot; unique_id=&quot;13665&quot;&gt;&lt;property id=&quot;20148&quot; value=&quot;5&quot;/&gt;&lt;property id=&quot;20300&quot; value=&quot;Slide 3 - &amp;quot;Quiz Question&amp;quot;&quot;/&gt;&lt;property id=&quot;20307&quot; value=&quot;313&quot;/&gt;&lt;/object&gt;&lt;object type=&quot;3&quot; unique_id=&quot;13666&quot;&gt;&lt;property id=&quot;20148&quot; value=&quot;5&quot;/&gt;&lt;property id=&quot;20300&quot; value=&quot;Slide 4 - &amp;quot;Quiz Question&amp;quot;&quot;/&gt;&lt;property id=&quot;20307&quot; value=&quot;314&quot;/&gt;&lt;/object&gt;&lt;object type=&quot;3&quot; unique_id=&quot;13667&quot;&gt;&lt;property id=&quot;20148&quot; value=&quot;5&quot;/&gt;&lt;property id=&quot;20300&quot; value=&quot;Slide 5 - &amp;quot;Quiz Question&amp;quot;&quot;/&gt;&lt;property id=&quot;20307&quot; value=&quot;315&quot;/&gt;&lt;/object&gt;&lt;object type=&quot;3&quot; unique_id=&quot;13668&quot;&gt;&lt;property id=&quot;20148&quot; value=&quot;5&quot;/&gt;&lt;property id=&quot;20300&quot; value=&quot;Slide 6 - &amp;quot;Quiz Question&amp;quot;&quot;/&gt;&lt;property id=&quot;20307&quot; value=&quot;316&quot;/&gt;&lt;/object&gt;&lt;/object&gt;&lt;object type=&quot;8&quot; unique_id=&quot;10074&quot;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4D000B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1345</TotalTime>
  <Words>3279</Words>
  <Application>Microsoft Office PowerPoint</Application>
  <PresentationFormat>On-screen Show (4:3)</PresentationFormat>
  <Paragraphs>458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宋体</vt:lpstr>
      <vt:lpstr>Arial</vt:lpstr>
      <vt:lpstr>Impact</vt:lpstr>
      <vt:lpstr>Times New Roman</vt:lpstr>
      <vt:lpstr>Theme1</vt:lpstr>
      <vt:lpstr>CLAS 220 Introduction to Classical Mythology</vt:lpstr>
      <vt:lpstr>Quiz Question</vt:lpstr>
      <vt:lpstr>Quiz Question</vt:lpstr>
      <vt:lpstr>Quiz Question</vt:lpstr>
      <vt:lpstr>Quiz Question</vt:lpstr>
      <vt:lpstr>Quiz Question</vt:lpstr>
      <vt:lpstr>Quiz Question</vt:lpstr>
      <vt:lpstr>Quiz Question</vt:lpstr>
      <vt:lpstr>Caieta</vt:lpstr>
      <vt:lpstr>The path not taken</vt:lpstr>
      <vt:lpstr>The Muse Invoked</vt:lpstr>
      <vt:lpstr>Introducing Latinus</vt:lpstr>
      <vt:lpstr>We Meet Lavinia</vt:lpstr>
      <vt:lpstr>Juno Has a Cunning Plan</vt:lpstr>
      <vt:lpstr>A prophecy fulfilled</vt:lpstr>
      <vt:lpstr>Latinus’ Palace</vt:lpstr>
      <vt:lpstr>Aeneas asks a favour</vt:lpstr>
      <vt:lpstr>Amata Goes Wild </vt:lpstr>
      <vt:lpstr>Turnus is Enraged</vt:lpstr>
      <vt:lpstr>Ascanius/Iulus Shoots the Wrong Deer</vt:lpstr>
      <vt:lpstr>Latinus Refuses to Shut  the Gates of the Temple of Janus</vt:lpstr>
      <vt:lpstr>Catalog of Latin Allies</vt:lpstr>
      <vt:lpstr>Quiz Question</vt:lpstr>
      <vt:lpstr>Aeneas Meets Evander in Future Rome</vt:lpstr>
      <vt:lpstr>Hercules and Cacus</vt:lpstr>
      <vt:lpstr>Aeneas Tours the Future</vt:lpstr>
      <vt:lpstr>Evander commits his son to war</vt:lpstr>
      <vt:lpstr>The Shield of Aeneas </vt:lpstr>
      <vt:lpstr>The Shield:  Romulus and Remus</vt:lpstr>
      <vt:lpstr>The Shield: Actium</vt:lpstr>
      <vt:lpstr>Aeneas takes his shield</vt:lpstr>
      <vt:lpstr>Quiz Question</vt:lpstr>
      <vt:lpstr>Juno Sends Iris to Turnus</vt:lpstr>
      <vt:lpstr>The Ships Escape</vt:lpstr>
      <vt:lpstr>Nisus and Euryalus Go On a Night Raid</vt:lpstr>
      <vt:lpstr>The Death of Euryalus</vt:lpstr>
      <vt:lpstr>Euryalus’ Mother Laments</vt:lpstr>
      <vt:lpstr>Ascanius’ First Blood</vt:lpstr>
      <vt:lpstr>Quiz Question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 220 29 March 2011</dc:title>
  <dc:creator>croft</dc:creator>
  <cp:lastModifiedBy>BEECROFT, ALEXANDER</cp:lastModifiedBy>
  <cp:revision>87</cp:revision>
  <dcterms:created xsi:type="dcterms:W3CDTF">2006-08-16T00:00:00Z</dcterms:created>
  <dcterms:modified xsi:type="dcterms:W3CDTF">2016-04-06T17:46:06Z</dcterms:modified>
</cp:coreProperties>
</file>